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93" r:id="rId4"/>
    <p:sldId id="259" r:id="rId5"/>
    <p:sldId id="270" r:id="rId6"/>
    <p:sldId id="271" r:id="rId7"/>
    <p:sldId id="295" r:id="rId8"/>
    <p:sldId id="284" r:id="rId9"/>
    <p:sldId id="292" r:id="rId10"/>
    <p:sldId id="285" r:id="rId11"/>
    <p:sldId id="290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669F"/>
    <a:srgbClr val="01ADED"/>
    <a:srgbClr val="086299"/>
    <a:srgbClr val="E8E9E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7" autoAdjust="0"/>
    <p:restoredTop sz="94837" autoAdjust="0"/>
  </p:normalViewPr>
  <p:slideViewPr>
    <p:cSldViewPr snapToGrid="0">
      <p:cViewPr varScale="1">
        <p:scale>
          <a:sx n="116" d="100"/>
          <a:sy n="116" d="100"/>
        </p:scale>
        <p:origin x="44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10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00F24-B92B-47A4-8371-3321ECECD9F5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1F944-99F2-4AD0-A929-83833E9D27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0106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59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8723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195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735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5711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671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215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569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1F944-99F2-4AD0-A929-83833E9D270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4659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45D1D-D6DB-40BD-8DC5-C2CB36030F7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7080-1471-4605-9F50-B065931AE5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5286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45D1D-D6DB-40BD-8DC5-C2CB36030F7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7080-1471-4605-9F50-B065931AE5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486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45D1D-D6DB-40BD-8DC5-C2CB36030F7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7080-1471-4605-9F50-B065931AE5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331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1829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4511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45D1D-D6DB-40BD-8DC5-C2CB36030F7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7080-1471-4605-9F50-B065931AE5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0130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45D1D-D6DB-40BD-8DC5-C2CB36030F7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7080-1471-4605-9F50-B065931AE5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0018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45D1D-D6DB-40BD-8DC5-C2CB36030F7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7080-1471-4605-9F50-B065931AE5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491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45D1D-D6DB-40BD-8DC5-C2CB36030F7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7080-1471-4605-9F50-B065931AE5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641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45D1D-D6DB-40BD-8DC5-C2CB36030F7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7080-1471-4605-9F50-B065931AE5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818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45D1D-D6DB-40BD-8DC5-C2CB36030F7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7080-1471-4605-9F50-B065931AE5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044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45D1D-D6DB-40BD-8DC5-C2CB36030F7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E7080-1471-4605-9F50-B065931AE5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69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8E9E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4229100" y="6170651"/>
            <a:ext cx="4016829" cy="47557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3154094" y="550398"/>
            <a:ext cx="5883812" cy="5757205"/>
            <a:chOff x="5322280" y="390377"/>
            <a:chExt cx="5883812" cy="5757205"/>
          </a:xfrm>
          <a:effectLst/>
        </p:grpSpPr>
        <p:sp>
          <p:nvSpPr>
            <p:cNvPr id="5" name="椭圆 4"/>
            <p:cNvSpPr/>
            <p:nvPr/>
          </p:nvSpPr>
          <p:spPr>
            <a:xfrm>
              <a:off x="5322280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6" name="椭圆 5"/>
            <p:cNvSpPr/>
            <p:nvPr/>
          </p:nvSpPr>
          <p:spPr>
            <a:xfrm>
              <a:off x="5378548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7" name="椭圆 6"/>
            <p:cNvSpPr/>
            <p:nvPr/>
          </p:nvSpPr>
          <p:spPr>
            <a:xfrm>
              <a:off x="5448887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5337618" y="3786948"/>
            <a:ext cx="151676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专 业 团 队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algn="ctr"/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1753402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谢康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1752079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 尤皓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1752124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朴雪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1754133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黄金鑫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1651290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 夏宇宁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1754188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谢尚汝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161816" y="2326696"/>
            <a:ext cx="3868366" cy="830997"/>
          </a:xfrm>
          <a:prstGeom prst="rect">
            <a:avLst/>
          </a:prstGeom>
          <a:effectLst>
            <a:outerShdw blurRad="152400" dist="381000" dir="5400000" sx="94000" sy="94000" rotWithShape="0">
              <a:prstClr val="black">
                <a:alpha val="15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2">
                    <a:lumMod val="25000"/>
                  </a:schemeClr>
                </a:solidFill>
                <a:latin typeface="STXingkai" panose="02010800040101010101" pitchFamily="2" charset="-122"/>
                <a:ea typeface="STXingkai" panose="02010800040101010101" pitchFamily="2" charset="-122"/>
              </a:rPr>
              <a:t>美  食  拍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080337" y="3275112"/>
            <a:ext cx="2031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专注于美食的图片社交平台</a:t>
            </a:r>
          </a:p>
        </p:txBody>
      </p:sp>
    </p:spTree>
    <p:extLst>
      <p:ext uri="{BB962C8B-B14F-4D97-AF65-F5344CB8AC3E}">
        <p14:creationId xmlns:p14="http://schemas.microsoft.com/office/powerpoint/2010/main" val="3053096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/>
      <p:bldP spid="10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952211" y="519003"/>
            <a:ext cx="14847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上传界面 </a:t>
            </a:r>
          </a:p>
        </p:txBody>
      </p:sp>
      <p:sp>
        <p:nvSpPr>
          <p:cNvPr id="7" name="椭圆 6"/>
          <p:cNvSpPr/>
          <p:nvPr/>
        </p:nvSpPr>
        <p:spPr>
          <a:xfrm>
            <a:off x="5359791" y="563564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5780282" y="5635649"/>
            <a:ext cx="84406" cy="8440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6200773" y="563564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621264" y="563687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59"/>
          <p:cNvSpPr>
            <a:spLocks/>
          </p:cNvSpPr>
          <p:nvPr/>
        </p:nvSpPr>
        <p:spPr bwMode="auto">
          <a:xfrm flipH="1">
            <a:off x="2210870" y="3376917"/>
            <a:ext cx="147331" cy="294080"/>
          </a:xfrm>
          <a:custGeom>
            <a:avLst/>
            <a:gdLst>
              <a:gd name="T0" fmla="*/ 0 w 253"/>
              <a:gd name="T1" fmla="*/ 505 h 505"/>
              <a:gd name="T2" fmla="*/ 253 w 253"/>
              <a:gd name="T3" fmla="*/ 251 h 505"/>
              <a:gd name="T4" fmla="*/ 0 w 253"/>
              <a:gd name="T5" fmla="*/ 0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53" h="505">
                <a:moveTo>
                  <a:pt x="0" y="505"/>
                </a:moveTo>
                <a:lnTo>
                  <a:pt x="253" y="251"/>
                </a:lnTo>
                <a:lnTo>
                  <a:pt x="0" y="0"/>
                </a:lnTo>
              </a:path>
            </a:pathLst>
          </a:custGeom>
          <a:noFill/>
          <a:ln w="25400" cap="rnd">
            <a:solidFill>
              <a:srgbClr val="231F20"/>
            </a:solidFill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60"/>
          <p:cNvSpPr>
            <a:spLocks/>
          </p:cNvSpPr>
          <p:nvPr/>
        </p:nvSpPr>
        <p:spPr bwMode="auto">
          <a:xfrm flipH="1">
            <a:off x="9787289" y="3432705"/>
            <a:ext cx="147913" cy="294080"/>
          </a:xfrm>
          <a:custGeom>
            <a:avLst/>
            <a:gdLst>
              <a:gd name="T0" fmla="*/ 254 w 254"/>
              <a:gd name="T1" fmla="*/ 505 h 505"/>
              <a:gd name="T2" fmla="*/ 0 w 254"/>
              <a:gd name="T3" fmla="*/ 251 h 505"/>
              <a:gd name="T4" fmla="*/ 254 w 254"/>
              <a:gd name="T5" fmla="*/ 0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54" h="505">
                <a:moveTo>
                  <a:pt x="254" y="505"/>
                </a:moveTo>
                <a:lnTo>
                  <a:pt x="0" y="251"/>
                </a:lnTo>
                <a:lnTo>
                  <a:pt x="254" y="0"/>
                </a:lnTo>
              </a:path>
            </a:pathLst>
          </a:custGeom>
          <a:noFill/>
          <a:ln w="25400" cap="rnd">
            <a:solidFill>
              <a:srgbClr val="231F20"/>
            </a:solidFill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5B64305-986C-3447-BD26-66A8784CC7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2641" y="0"/>
            <a:ext cx="38438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300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29100" y="5968769"/>
            <a:ext cx="4016829" cy="47557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3155853" y="390377"/>
            <a:ext cx="5757205" cy="5757205"/>
          </a:xfrm>
          <a:prstGeom prst="ellipse">
            <a:avLst/>
          </a:prstGeom>
          <a:noFill/>
          <a:ln w="1174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6" name="椭圆 5"/>
          <p:cNvSpPr/>
          <p:nvPr/>
        </p:nvSpPr>
        <p:spPr>
          <a:xfrm>
            <a:off x="3212121" y="390377"/>
            <a:ext cx="5757205" cy="5757205"/>
          </a:xfrm>
          <a:prstGeom prst="ellipse">
            <a:avLst/>
          </a:prstGeom>
          <a:noFill/>
          <a:ln w="1174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7" name="椭圆 6"/>
          <p:cNvSpPr/>
          <p:nvPr/>
        </p:nvSpPr>
        <p:spPr>
          <a:xfrm>
            <a:off x="3282460" y="390377"/>
            <a:ext cx="5757205" cy="5757205"/>
          </a:xfrm>
          <a:prstGeom prst="ellipse">
            <a:avLst/>
          </a:prstGeom>
          <a:noFill/>
          <a:ln w="1174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/>
          </a:p>
        </p:txBody>
      </p:sp>
      <p:sp>
        <p:nvSpPr>
          <p:cNvPr id="10" name="矩形 9"/>
          <p:cNvSpPr/>
          <p:nvPr/>
        </p:nvSpPr>
        <p:spPr>
          <a:xfrm>
            <a:off x="4040097" y="2967335"/>
            <a:ext cx="4346126" cy="400110"/>
          </a:xfrm>
          <a:prstGeom prst="rect">
            <a:avLst/>
          </a:prstGeom>
          <a:effectLst>
            <a:outerShdw blurRad="152400" dist="381000" dir="5400000" sx="94000" sy="94000" rotWithShape="0">
              <a:prstClr val="black">
                <a:alpha val="15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 YOUR ATTENTION</a:t>
            </a:r>
            <a:endParaRPr lang="zh-CN" altLang="en-US" sz="2000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33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2691326" y="-307200"/>
            <a:ext cx="7624689" cy="7460622"/>
            <a:chOff x="5322280" y="390377"/>
            <a:chExt cx="5883812" cy="5757205"/>
          </a:xfrm>
          <a:effectLst/>
        </p:grpSpPr>
        <p:sp>
          <p:nvSpPr>
            <p:cNvPr id="6" name="椭圆 5"/>
            <p:cNvSpPr/>
            <p:nvPr/>
          </p:nvSpPr>
          <p:spPr>
            <a:xfrm>
              <a:off x="5322280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7" name="椭圆 6"/>
            <p:cNvSpPr/>
            <p:nvPr/>
          </p:nvSpPr>
          <p:spPr>
            <a:xfrm>
              <a:off x="5378548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8" name="椭圆 7"/>
            <p:cNvSpPr/>
            <p:nvPr/>
          </p:nvSpPr>
          <p:spPr>
            <a:xfrm>
              <a:off x="5448887" y="390377"/>
              <a:ext cx="5757205" cy="5757205"/>
            </a:xfrm>
            <a:prstGeom prst="ellipse">
              <a:avLst/>
            </a:prstGeom>
            <a:noFill/>
            <a:ln w="117475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</p:grpSp>
      <p:sp>
        <p:nvSpPr>
          <p:cNvPr id="12" name="任意多边形 11"/>
          <p:cNvSpPr/>
          <p:nvPr/>
        </p:nvSpPr>
        <p:spPr>
          <a:xfrm>
            <a:off x="1517072" y="0"/>
            <a:ext cx="10610548" cy="6858000"/>
          </a:xfrm>
          <a:custGeom>
            <a:avLst/>
            <a:gdLst>
              <a:gd name="connsiteX0" fmla="*/ 1470088 w 10610548"/>
              <a:gd name="connsiteY0" fmla="*/ 0 h 6858000"/>
              <a:gd name="connsiteX1" fmla="*/ 9140460 w 10610548"/>
              <a:gd name="connsiteY1" fmla="*/ 0 h 6858000"/>
              <a:gd name="connsiteX2" fmla="*/ 9232334 w 10610548"/>
              <a:gd name="connsiteY2" fmla="*/ 96364 h 6858000"/>
              <a:gd name="connsiteX3" fmla="*/ 10610548 w 10610548"/>
              <a:gd name="connsiteY3" fmla="*/ 3663510 h 6858000"/>
              <a:gd name="connsiteX4" fmla="*/ 9556578 w 10610548"/>
              <a:gd name="connsiteY4" fmla="*/ 6837740 h 6858000"/>
              <a:gd name="connsiteX5" fmla="*/ 9540657 w 10610548"/>
              <a:gd name="connsiteY5" fmla="*/ 6858000 h 6858000"/>
              <a:gd name="connsiteX6" fmla="*/ 1069892 w 10610548"/>
              <a:gd name="connsiteY6" fmla="*/ 6858000 h 6858000"/>
              <a:gd name="connsiteX7" fmla="*/ 1053970 w 10610548"/>
              <a:gd name="connsiteY7" fmla="*/ 6837740 h 6858000"/>
              <a:gd name="connsiteX8" fmla="*/ 0 w 10610548"/>
              <a:gd name="connsiteY8" fmla="*/ 3663510 h 6858000"/>
              <a:gd name="connsiteX9" fmla="*/ 1378214 w 10610548"/>
              <a:gd name="connsiteY9" fmla="*/ 9636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10548" h="6858000">
                <a:moveTo>
                  <a:pt x="1470088" y="0"/>
                </a:moveTo>
                <a:lnTo>
                  <a:pt x="9140460" y="0"/>
                </a:lnTo>
                <a:lnTo>
                  <a:pt x="9232334" y="96364"/>
                </a:lnTo>
                <a:cubicBezTo>
                  <a:pt x="10088642" y="1038512"/>
                  <a:pt x="10610548" y="2290062"/>
                  <a:pt x="10610548" y="3663510"/>
                </a:cubicBezTo>
                <a:cubicBezTo>
                  <a:pt x="10610548" y="4853832"/>
                  <a:pt x="10218539" y="5952594"/>
                  <a:pt x="9556578" y="6837740"/>
                </a:cubicBezTo>
                <a:lnTo>
                  <a:pt x="9540657" y="6858000"/>
                </a:lnTo>
                <a:lnTo>
                  <a:pt x="1069892" y="6858000"/>
                </a:lnTo>
                <a:lnTo>
                  <a:pt x="1053970" y="6837740"/>
                </a:lnTo>
                <a:cubicBezTo>
                  <a:pt x="392010" y="5952594"/>
                  <a:pt x="0" y="4853832"/>
                  <a:pt x="0" y="3663510"/>
                </a:cubicBezTo>
                <a:cubicBezTo>
                  <a:pt x="0" y="2290062"/>
                  <a:pt x="521906" y="1038512"/>
                  <a:pt x="1378214" y="96364"/>
                </a:cubicBezTo>
                <a:close/>
              </a:path>
            </a:pathLst>
          </a:cu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200510" y="3099945"/>
            <a:ext cx="1842684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latin typeface="+mj-lt"/>
              </a:rPr>
              <a:t>PREFACE</a:t>
            </a:r>
            <a:endParaRPr lang="zh-CN" altLang="en-US" sz="3600" b="1" dirty="0">
              <a:latin typeface="+mj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772270" y="745454"/>
            <a:ext cx="5516443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zh-CN" altLang="en-US" dirty="0">
                <a:latin typeface="+mn-ea"/>
              </a:rPr>
              <a:t>近些年社交市场倍受瞩目，无论是专业人士和投资机构的聚焦与品读、还是草根大众茶余饭后的闲聊，大都离不开对微信、微博的热议。国外市场更加是风起云涌，从最早的</a:t>
            </a:r>
            <a:r>
              <a:rPr lang="en-US" altLang="zh-CN" dirty="0">
                <a:latin typeface="+mn-ea"/>
              </a:rPr>
              <a:t>Facebook</a:t>
            </a:r>
            <a:r>
              <a:rPr lang="zh-CN" altLang="en-US" dirty="0">
                <a:latin typeface="+mn-ea"/>
              </a:rPr>
              <a:t>、</a:t>
            </a:r>
            <a:r>
              <a:rPr lang="en-US" altLang="zh-CN" dirty="0">
                <a:latin typeface="+mn-ea"/>
              </a:rPr>
              <a:t>Twitter</a:t>
            </a:r>
            <a:r>
              <a:rPr lang="zh-CN" altLang="en-US" dirty="0">
                <a:latin typeface="+mn-ea"/>
              </a:rPr>
              <a:t>，到后来的</a:t>
            </a:r>
            <a:r>
              <a:rPr lang="en-US" altLang="zh-CN" dirty="0">
                <a:latin typeface="+mn-ea"/>
              </a:rPr>
              <a:t>Path</a:t>
            </a:r>
            <a:r>
              <a:rPr lang="zh-CN" altLang="en-US" dirty="0">
                <a:latin typeface="+mn-ea"/>
              </a:rPr>
              <a:t>、</a:t>
            </a:r>
            <a:r>
              <a:rPr lang="en-US" altLang="zh-CN" dirty="0">
                <a:latin typeface="+mn-ea"/>
              </a:rPr>
              <a:t>Tumblr</a:t>
            </a:r>
            <a:r>
              <a:rPr lang="zh-CN" altLang="en-US" dirty="0">
                <a:latin typeface="+mn-ea"/>
              </a:rPr>
              <a:t>、</a:t>
            </a:r>
            <a:r>
              <a:rPr lang="en-US" altLang="zh-CN" dirty="0">
                <a:latin typeface="+mn-ea"/>
              </a:rPr>
              <a:t>Snapchat</a:t>
            </a:r>
            <a:r>
              <a:rPr lang="zh-CN" altLang="en-US" dirty="0">
                <a:latin typeface="+mn-ea"/>
              </a:rPr>
              <a:t>和</a:t>
            </a:r>
            <a:r>
              <a:rPr lang="en-US" altLang="zh-CN" dirty="0">
                <a:latin typeface="+mn-ea"/>
              </a:rPr>
              <a:t>LinkedIn</a:t>
            </a:r>
            <a:r>
              <a:rPr lang="zh-CN" altLang="en-US" dirty="0">
                <a:latin typeface="+mn-ea"/>
              </a:rPr>
              <a:t>等，每一个产品都在资本和用户的市场上刮过阵阵狂风。</a:t>
            </a:r>
          </a:p>
          <a:p>
            <a:pPr indent="457200"/>
            <a:r>
              <a:rPr lang="zh-CN" altLang="en-US" dirty="0">
                <a:latin typeface="+mn-ea"/>
              </a:rPr>
              <a:t>而在图片社交领域，更是在近期呈现爆发式的惊人增长。前段时间</a:t>
            </a:r>
            <a:r>
              <a:rPr lang="en-US" altLang="zh-CN" dirty="0">
                <a:latin typeface="+mn-ea"/>
              </a:rPr>
              <a:t>Facebook</a:t>
            </a:r>
            <a:r>
              <a:rPr lang="zh-CN" altLang="en-US" dirty="0">
                <a:latin typeface="+mn-ea"/>
              </a:rPr>
              <a:t>以</a:t>
            </a:r>
            <a:r>
              <a:rPr lang="en-US" altLang="zh-CN" dirty="0">
                <a:latin typeface="+mn-ea"/>
              </a:rPr>
              <a:t>10</a:t>
            </a:r>
            <a:r>
              <a:rPr lang="zh-CN" altLang="en-US" dirty="0">
                <a:latin typeface="+mn-ea"/>
              </a:rPr>
              <a:t>亿美元收购</a:t>
            </a:r>
            <a:r>
              <a:rPr lang="en-US" altLang="zh-CN" dirty="0">
                <a:latin typeface="+mn-ea"/>
              </a:rPr>
              <a:t>Instagram</a:t>
            </a:r>
            <a:r>
              <a:rPr lang="zh-CN" altLang="en-US" dirty="0">
                <a:latin typeface="+mn-ea"/>
              </a:rPr>
              <a:t>后，用户持续翻倍已达</a:t>
            </a:r>
            <a:r>
              <a:rPr lang="en-US" altLang="zh-CN" dirty="0">
                <a:latin typeface="+mn-ea"/>
              </a:rPr>
              <a:t>2</a:t>
            </a:r>
            <a:r>
              <a:rPr lang="zh-CN" altLang="en-US" dirty="0">
                <a:latin typeface="+mn-ea"/>
              </a:rPr>
              <a:t>亿；</a:t>
            </a:r>
            <a:r>
              <a:rPr lang="en-US" altLang="zh-CN" dirty="0">
                <a:latin typeface="+mn-ea"/>
              </a:rPr>
              <a:t>Pinterest</a:t>
            </a:r>
            <a:r>
              <a:rPr lang="zh-CN" altLang="en-US" dirty="0">
                <a:latin typeface="+mn-ea"/>
              </a:rPr>
              <a:t>基本每年融资一次，估值也高速增长，最近一轮估值已达</a:t>
            </a:r>
            <a:r>
              <a:rPr lang="en-US" altLang="zh-CN" dirty="0">
                <a:latin typeface="+mn-ea"/>
              </a:rPr>
              <a:t>38</a:t>
            </a:r>
            <a:r>
              <a:rPr lang="zh-CN" altLang="en-US" dirty="0">
                <a:latin typeface="+mn-ea"/>
              </a:rPr>
              <a:t>亿美金；购物版类</a:t>
            </a:r>
            <a:r>
              <a:rPr lang="en-US" altLang="zh-CN" dirty="0">
                <a:latin typeface="+mn-ea"/>
              </a:rPr>
              <a:t>Instagram</a:t>
            </a:r>
            <a:r>
              <a:rPr lang="zh-CN" altLang="en-US" dirty="0">
                <a:latin typeface="+mn-ea"/>
              </a:rPr>
              <a:t>应用</a:t>
            </a:r>
            <a:r>
              <a:rPr lang="en-US" altLang="zh-CN" dirty="0">
                <a:latin typeface="+mn-ea"/>
              </a:rPr>
              <a:t>Spring</a:t>
            </a:r>
            <a:r>
              <a:rPr lang="zh-CN" altLang="en-US" dirty="0">
                <a:latin typeface="+mn-ea"/>
              </a:rPr>
              <a:t>获</a:t>
            </a:r>
            <a:r>
              <a:rPr lang="en-US" altLang="zh-CN" dirty="0">
                <a:latin typeface="+mn-ea"/>
              </a:rPr>
              <a:t>LVMH</a:t>
            </a:r>
            <a:r>
              <a:rPr lang="zh-CN" altLang="en-US" dirty="0">
                <a:latin typeface="+mn-ea"/>
              </a:rPr>
              <a:t>领投</a:t>
            </a:r>
            <a:r>
              <a:rPr lang="en-US" altLang="zh-CN" dirty="0">
                <a:latin typeface="+mn-ea"/>
              </a:rPr>
              <a:t>750</a:t>
            </a:r>
            <a:r>
              <a:rPr lang="zh-CN" altLang="en-US" dirty="0">
                <a:latin typeface="+mn-ea"/>
              </a:rPr>
              <a:t>万美元融资，估值也已达上亿美元。这一切都让人们看到图片社交这个巨大市场蓝海的潜力，令人遐想无限。</a:t>
            </a:r>
          </a:p>
          <a:p>
            <a:pPr indent="457200"/>
            <a:r>
              <a:rPr lang="zh-CN" altLang="en-US" dirty="0">
                <a:latin typeface="+mn-ea"/>
              </a:rPr>
              <a:t>一直以来国内的社交产品都紧随国外大牌前进，校内之于</a:t>
            </a:r>
            <a:r>
              <a:rPr lang="en-US" altLang="zh-CN" dirty="0">
                <a:latin typeface="+mn-ea"/>
              </a:rPr>
              <a:t>Facebook</a:t>
            </a:r>
            <a:r>
              <a:rPr lang="zh-CN" altLang="en-US" dirty="0">
                <a:latin typeface="+mn-ea"/>
              </a:rPr>
              <a:t>，微博之于</a:t>
            </a:r>
            <a:r>
              <a:rPr lang="en-US" altLang="zh-CN" dirty="0">
                <a:latin typeface="+mn-ea"/>
              </a:rPr>
              <a:t>Twitter</a:t>
            </a:r>
            <a:r>
              <a:rPr lang="zh-CN" altLang="en-US" dirty="0">
                <a:latin typeface="+mn-ea"/>
              </a:rPr>
              <a:t>等，都取得了相当的成功。但是，令人疑惑的是在图片社交市场，却至今没有一款成功产品能够让大家对标国外的</a:t>
            </a:r>
            <a:r>
              <a:rPr lang="en-US" altLang="zh-CN" dirty="0">
                <a:latin typeface="+mn-ea"/>
              </a:rPr>
              <a:t>Instagram</a:t>
            </a:r>
            <a:r>
              <a:rPr lang="zh-CN" altLang="en-US" dirty="0">
                <a:latin typeface="+mn-ea"/>
              </a:rPr>
              <a:t>或者</a:t>
            </a:r>
            <a:r>
              <a:rPr lang="en-US" altLang="zh-CN" dirty="0">
                <a:latin typeface="+mn-ea"/>
              </a:rPr>
              <a:t>Pinterest</a:t>
            </a:r>
            <a:r>
              <a:rPr lang="zh-CN" altLang="en-US" dirty="0">
                <a:latin typeface="+mn-ea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268626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6FD5B0B-3895-3F40-A2B9-E48B9A74EA0B}"/>
              </a:ext>
            </a:extLst>
          </p:cNvPr>
          <p:cNvSpPr txBox="1"/>
          <p:nvPr/>
        </p:nvSpPr>
        <p:spPr>
          <a:xfrm>
            <a:off x="1388828" y="522136"/>
            <a:ext cx="4442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项目介绍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C19297F-32B8-2940-9DDD-7E5E682033CF}"/>
              </a:ext>
            </a:extLst>
          </p:cNvPr>
          <p:cNvSpPr txBox="1"/>
          <p:nvPr/>
        </p:nvSpPr>
        <p:spPr>
          <a:xfrm>
            <a:off x="1638300" y="1980582"/>
            <a:ext cx="8915400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随着人民生活水平的改善，越来越多的人开始关注生活质量，”吃得好”变成了 大多数人的追求，产品的潜在客户数量巨大，技术要求 简单发展前景广阔。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当下媒体社交流行，以美食为契机分享的同时，打开社交功能， 适应潮流。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微信的高覆盖率，其小程序的潜在用户也十分巨大，同时开发难度并不太高。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本产品为面向美食及其所涉及对象的垂直分享社交型微信小程序， 为有相同兴趣的用户提供先进科学以及高效的沟通，并且为此类用户提供安全便捷的网络周边环境。 </a:t>
            </a:r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2601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876620" y="1991761"/>
            <a:ext cx="3049754" cy="2984130"/>
            <a:chOff x="5322280" y="390377"/>
            <a:chExt cx="5883812" cy="5757205"/>
          </a:xfrm>
          <a:effectLst/>
        </p:grpSpPr>
        <p:sp>
          <p:nvSpPr>
            <p:cNvPr id="6" name="椭圆 5"/>
            <p:cNvSpPr/>
            <p:nvPr/>
          </p:nvSpPr>
          <p:spPr>
            <a:xfrm>
              <a:off x="5322280" y="390377"/>
              <a:ext cx="5757205" cy="5757205"/>
            </a:xfrm>
            <a:prstGeom prst="ellipse">
              <a:avLst/>
            </a:prstGeom>
            <a:noFill/>
            <a:ln w="952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7" name="椭圆 6"/>
            <p:cNvSpPr/>
            <p:nvPr/>
          </p:nvSpPr>
          <p:spPr>
            <a:xfrm>
              <a:off x="5378548" y="390377"/>
              <a:ext cx="5757205" cy="5757205"/>
            </a:xfrm>
            <a:prstGeom prst="ellipse">
              <a:avLst/>
            </a:prstGeom>
            <a:noFill/>
            <a:ln w="952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  <p:sp>
          <p:nvSpPr>
            <p:cNvPr id="8" name="椭圆 7"/>
            <p:cNvSpPr/>
            <p:nvPr/>
          </p:nvSpPr>
          <p:spPr>
            <a:xfrm>
              <a:off x="5448887" y="390377"/>
              <a:ext cx="5757205" cy="5757205"/>
            </a:xfrm>
            <a:prstGeom prst="ellipse">
              <a:avLst/>
            </a:prstGeom>
            <a:noFill/>
            <a:ln w="8255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/>
            </a:p>
          </p:txBody>
        </p:sp>
      </p:grpSp>
      <p:sp>
        <p:nvSpPr>
          <p:cNvPr id="9" name="椭圆 8"/>
          <p:cNvSpPr/>
          <p:nvPr/>
        </p:nvSpPr>
        <p:spPr>
          <a:xfrm>
            <a:off x="1814976" y="623712"/>
            <a:ext cx="5674885" cy="5674885"/>
          </a:xfrm>
          <a:prstGeom prst="ellips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536075" y="3129883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STXingkai" panose="02010800040101010101" pitchFamily="2" charset="-122"/>
                <a:ea typeface="STXingkai" panose="02010800040101010101" pitchFamily="2" charset="-122"/>
              </a:rPr>
              <a:t>美食拍</a:t>
            </a:r>
          </a:p>
        </p:txBody>
      </p:sp>
      <p:sp>
        <p:nvSpPr>
          <p:cNvPr id="12" name="椭圆 11"/>
          <p:cNvSpPr/>
          <p:nvPr/>
        </p:nvSpPr>
        <p:spPr>
          <a:xfrm>
            <a:off x="6440147" y="964023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193410" y="1098730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+mj-lt"/>
              </a:rPr>
              <a:t>专注于美食图片分享领域</a:t>
            </a:r>
          </a:p>
        </p:txBody>
      </p:sp>
      <p:sp>
        <p:nvSpPr>
          <p:cNvPr id="14" name="椭圆 13"/>
          <p:cNvSpPr/>
          <p:nvPr/>
        </p:nvSpPr>
        <p:spPr>
          <a:xfrm>
            <a:off x="7089167" y="2298790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842430" y="2433497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+mj-lt"/>
              </a:rPr>
              <a:t>依托微信便捷的社交平台</a:t>
            </a:r>
          </a:p>
        </p:txBody>
      </p:sp>
      <p:sp>
        <p:nvSpPr>
          <p:cNvPr id="16" name="椭圆 15"/>
          <p:cNvSpPr/>
          <p:nvPr/>
        </p:nvSpPr>
        <p:spPr>
          <a:xfrm>
            <a:off x="7078893" y="3652955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832156" y="3787662"/>
            <a:ext cx="2954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+mj-lt"/>
              </a:rPr>
              <a:t>简单易用，轻量级，</a:t>
            </a:r>
            <a:r>
              <a:rPr lang="zh-CN" altLang="en-US" dirty="0"/>
              <a:t>碎片化</a:t>
            </a:r>
            <a:endParaRPr lang="zh-CN" altLang="en-US" dirty="0">
              <a:latin typeface="+mj-lt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360154" y="4853015"/>
            <a:ext cx="638746" cy="638746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+mj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089167" y="5198924"/>
            <a:ext cx="28921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+mj-lt"/>
              </a:rPr>
              <a:t>社交属性 ：分享</a:t>
            </a:r>
            <a:r>
              <a:rPr lang="en-US" altLang="zh-CN" dirty="0">
                <a:latin typeface="+mj-lt"/>
              </a:rPr>
              <a:t>+</a:t>
            </a:r>
            <a:r>
              <a:rPr lang="zh-CN" altLang="en-US" dirty="0">
                <a:latin typeface="+mj-lt"/>
              </a:rPr>
              <a:t>社区模式</a:t>
            </a:r>
          </a:p>
        </p:txBody>
      </p:sp>
      <p:sp>
        <p:nvSpPr>
          <p:cNvPr id="20" name="矩形 19"/>
          <p:cNvSpPr/>
          <p:nvPr/>
        </p:nvSpPr>
        <p:spPr>
          <a:xfrm>
            <a:off x="6589441" y="1056526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250551" y="2403574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238359" y="3734535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509448" y="4921925"/>
            <a:ext cx="340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4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42506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1" presetClass="entr" presetSubtype="1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" dur="1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grpId="3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16200000">
                                          <p:cBhvr>
                                            <p:cTn id="13" dur="1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fill="hold" grpId="0" nodeType="withEffect" p14:presetBounceEnd="38000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18" dur="500" spd="-100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8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8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35" presetClass="path" presetSubtype="0" fill="hold" grpId="1" nodeType="withEffect" p14:presetBounceEnd="38000">
                                      <p:stCondLst>
                                        <p:cond delay="1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47" dur="500" spd="-100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35" presetClass="path" presetSubtype="0" fill="hold" grpId="1" nodeType="withEffect" p14:presetBounceEnd="38000">
                                      <p:stCondLst>
                                        <p:cond delay="2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52" dur="500" spd="-100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35" presetClass="path" presetSubtype="0" fill="hold" grpId="1" nodeType="withEffect" p14:presetBounceEnd="38000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 p14:bounceEnd="38000">
                                          <p:cBhvr>
                                            <p:cTn id="57" dur="500" spd="-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1" animBg="1"/>
          <p:bldP spid="9" grpId="3" animBg="1"/>
          <p:bldP spid="10" grpId="0"/>
          <p:bldP spid="12" grpId="0" animBg="1"/>
          <p:bldP spid="12" grpId="1" animBg="1"/>
          <p:bldP spid="13" grpId="0"/>
          <p:bldP spid="14" grpId="0" animBg="1"/>
          <p:bldP spid="14" grpId="1" animBg="1"/>
          <p:bldP spid="15" grpId="0"/>
          <p:bldP spid="16" grpId="0" animBg="1"/>
          <p:bldP spid="16" grpId="1" animBg="1"/>
          <p:bldP spid="17" grpId="0"/>
          <p:bldP spid="18" grpId="0" animBg="1"/>
          <p:bldP spid="18" grpId="1" animBg="1"/>
          <p:bldP spid="19" grpId="0"/>
          <p:bldP spid="20" grpId="0"/>
          <p:bldP spid="21" grpId="0"/>
          <p:bldP spid="22" grpId="0"/>
          <p:bldP spid="2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1" presetClass="entr" presetSubtype="1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" dur="1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grpId="3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Rot by="16200000">
                                          <p:cBhvr>
                                            <p:cTn id="13" dur="1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18" dur="500" spd="-100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8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8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35" presetClass="path" presetSubtype="0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47" dur="500" spd="-100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35" presetClass="path" presetSubtype="0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52" dur="500" spd="-100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35" presetClass="path" presetSubtype="0" fill="hold" grpId="1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2.91667E-6 2.96296E-6 L -0.09766 0.00208 " pathEditMode="relative" rAng="0" ptsTypes="AA">
                                          <p:cBhvr>
                                            <p:cTn id="57" dur="500" spd="-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83" y="9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1" animBg="1"/>
          <p:bldP spid="9" grpId="3" animBg="1"/>
          <p:bldP spid="10" grpId="0"/>
          <p:bldP spid="12" grpId="0" animBg="1"/>
          <p:bldP spid="12" grpId="1" animBg="1"/>
          <p:bldP spid="13" grpId="0"/>
          <p:bldP spid="14" grpId="0" animBg="1"/>
          <p:bldP spid="14" grpId="1" animBg="1"/>
          <p:bldP spid="15" grpId="0"/>
          <p:bldP spid="16" grpId="0" animBg="1"/>
          <p:bldP spid="16" grpId="1" animBg="1"/>
          <p:bldP spid="17" grpId="0"/>
          <p:bldP spid="18" grpId="0" animBg="1"/>
          <p:bldP spid="18" grpId="1" animBg="1"/>
          <p:bldP spid="19" grpId="0"/>
          <p:bldP spid="20" grpId="0"/>
          <p:bldP spid="21" grpId="0"/>
          <p:bldP spid="22" grpId="0"/>
          <p:bldP spid="23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3786188" y="0"/>
            <a:ext cx="0" cy="685800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3261118" y="1365479"/>
            <a:ext cx="1050139" cy="1050139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10" name="组合 9"/>
          <p:cNvGrpSpPr/>
          <p:nvPr/>
        </p:nvGrpSpPr>
        <p:grpSpPr>
          <a:xfrm>
            <a:off x="3471469" y="1654012"/>
            <a:ext cx="617023" cy="417677"/>
            <a:chOff x="5527675" y="2216150"/>
            <a:chExt cx="825500" cy="558800"/>
          </a:xfrm>
        </p:grpSpPr>
        <p:sp>
          <p:nvSpPr>
            <p:cNvPr id="6" name="Freeform 42"/>
            <p:cNvSpPr>
              <a:spLocks/>
            </p:cNvSpPr>
            <p:nvPr/>
          </p:nvSpPr>
          <p:spPr bwMode="auto">
            <a:xfrm>
              <a:off x="5527675" y="2216150"/>
              <a:ext cx="825500" cy="558800"/>
            </a:xfrm>
            <a:custGeom>
              <a:avLst/>
              <a:gdLst>
                <a:gd name="T0" fmla="*/ 176 w 248"/>
                <a:gd name="T1" fmla="*/ 35 h 168"/>
                <a:gd name="T2" fmla="*/ 152 w 248"/>
                <a:gd name="T3" fmla="*/ 5 h 168"/>
                <a:gd name="T4" fmla="*/ 141 w 248"/>
                <a:gd name="T5" fmla="*/ 0 h 168"/>
                <a:gd name="T6" fmla="*/ 107 w 248"/>
                <a:gd name="T7" fmla="*/ 0 h 168"/>
                <a:gd name="T8" fmla="*/ 96 w 248"/>
                <a:gd name="T9" fmla="*/ 5 h 168"/>
                <a:gd name="T10" fmla="*/ 72 w 248"/>
                <a:gd name="T11" fmla="*/ 35 h 168"/>
                <a:gd name="T12" fmla="*/ 61 w 248"/>
                <a:gd name="T13" fmla="*/ 40 h 168"/>
                <a:gd name="T14" fmla="*/ 14 w 248"/>
                <a:gd name="T15" fmla="*/ 40 h 168"/>
                <a:gd name="T16" fmla="*/ 0 w 248"/>
                <a:gd name="T17" fmla="*/ 54 h 168"/>
                <a:gd name="T18" fmla="*/ 0 w 248"/>
                <a:gd name="T19" fmla="*/ 154 h 168"/>
                <a:gd name="T20" fmla="*/ 14 w 248"/>
                <a:gd name="T21" fmla="*/ 168 h 168"/>
                <a:gd name="T22" fmla="*/ 234 w 248"/>
                <a:gd name="T23" fmla="*/ 168 h 168"/>
                <a:gd name="T24" fmla="*/ 248 w 248"/>
                <a:gd name="T25" fmla="*/ 154 h 168"/>
                <a:gd name="T26" fmla="*/ 248 w 248"/>
                <a:gd name="T27" fmla="*/ 54 h 168"/>
                <a:gd name="T28" fmla="*/ 234 w 248"/>
                <a:gd name="T29" fmla="*/ 40 h 168"/>
                <a:gd name="T30" fmla="*/ 187 w 248"/>
                <a:gd name="T31" fmla="*/ 40 h 168"/>
                <a:gd name="T32" fmla="*/ 176 w 248"/>
                <a:gd name="T33" fmla="*/ 3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8" h="168">
                  <a:moveTo>
                    <a:pt x="176" y="35"/>
                  </a:moveTo>
                  <a:cubicBezTo>
                    <a:pt x="152" y="5"/>
                    <a:pt x="152" y="5"/>
                    <a:pt x="152" y="5"/>
                  </a:cubicBezTo>
                  <a:cubicBezTo>
                    <a:pt x="150" y="2"/>
                    <a:pt x="146" y="0"/>
                    <a:pt x="141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2" y="0"/>
                    <a:pt x="98" y="2"/>
                    <a:pt x="96" y="5"/>
                  </a:cubicBezTo>
                  <a:cubicBezTo>
                    <a:pt x="72" y="35"/>
                    <a:pt x="72" y="35"/>
                    <a:pt x="72" y="35"/>
                  </a:cubicBezTo>
                  <a:cubicBezTo>
                    <a:pt x="70" y="38"/>
                    <a:pt x="66" y="40"/>
                    <a:pt x="61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6" y="40"/>
                    <a:pt x="0" y="46"/>
                    <a:pt x="0" y="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62"/>
                    <a:pt x="6" y="168"/>
                    <a:pt x="14" y="168"/>
                  </a:cubicBezTo>
                  <a:cubicBezTo>
                    <a:pt x="234" y="168"/>
                    <a:pt x="234" y="168"/>
                    <a:pt x="234" y="168"/>
                  </a:cubicBezTo>
                  <a:cubicBezTo>
                    <a:pt x="242" y="168"/>
                    <a:pt x="248" y="162"/>
                    <a:pt x="248" y="154"/>
                  </a:cubicBezTo>
                  <a:cubicBezTo>
                    <a:pt x="248" y="54"/>
                    <a:pt x="248" y="54"/>
                    <a:pt x="248" y="54"/>
                  </a:cubicBezTo>
                  <a:cubicBezTo>
                    <a:pt x="248" y="46"/>
                    <a:pt x="242" y="40"/>
                    <a:pt x="234" y="40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2" y="40"/>
                    <a:pt x="178" y="38"/>
                    <a:pt x="176" y="35"/>
                  </a:cubicBezTo>
                  <a:close/>
                </a:path>
              </a:pathLst>
            </a:custGeom>
            <a:noFill/>
            <a:ln w="26988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7" name="Freeform 43"/>
            <p:cNvSpPr>
              <a:spLocks/>
            </p:cNvSpPr>
            <p:nvPr/>
          </p:nvSpPr>
          <p:spPr bwMode="auto">
            <a:xfrm>
              <a:off x="5821363" y="2443163"/>
              <a:ext cx="239713" cy="238125"/>
            </a:xfrm>
            <a:custGeom>
              <a:avLst/>
              <a:gdLst>
                <a:gd name="T0" fmla="*/ 67 w 72"/>
                <a:gd name="T1" fmla="*/ 42 h 72"/>
                <a:gd name="T2" fmla="*/ 30 w 72"/>
                <a:gd name="T3" fmla="*/ 5 h 72"/>
                <a:gd name="T4" fmla="*/ 5 w 72"/>
                <a:gd name="T5" fmla="*/ 30 h 72"/>
                <a:gd name="T6" fmla="*/ 42 w 72"/>
                <a:gd name="T7" fmla="*/ 67 h 72"/>
                <a:gd name="T8" fmla="*/ 67 w 72"/>
                <a:gd name="T9" fmla="*/ 4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2">
                  <a:moveTo>
                    <a:pt x="67" y="42"/>
                  </a:moveTo>
                  <a:cubicBezTo>
                    <a:pt x="72" y="20"/>
                    <a:pt x="52" y="0"/>
                    <a:pt x="30" y="5"/>
                  </a:cubicBezTo>
                  <a:cubicBezTo>
                    <a:pt x="17" y="7"/>
                    <a:pt x="7" y="17"/>
                    <a:pt x="5" y="30"/>
                  </a:cubicBezTo>
                  <a:cubicBezTo>
                    <a:pt x="0" y="52"/>
                    <a:pt x="20" y="72"/>
                    <a:pt x="42" y="67"/>
                  </a:cubicBezTo>
                  <a:cubicBezTo>
                    <a:pt x="55" y="65"/>
                    <a:pt x="65" y="55"/>
                    <a:pt x="67" y="42"/>
                  </a:cubicBezTo>
                  <a:close/>
                </a:path>
              </a:pathLst>
            </a:custGeom>
            <a:noFill/>
            <a:ln w="26988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8" name="Line 44"/>
            <p:cNvSpPr>
              <a:spLocks noChangeShapeType="1"/>
            </p:cNvSpPr>
            <p:nvPr/>
          </p:nvSpPr>
          <p:spPr bwMode="auto">
            <a:xfrm>
              <a:off x="5634038" y="2349500"/>
              <a:ext cx="0" cy="425450"/>
            </a:xfrm>
            <a:prstGeom prst="line">
              <a:avLst/>
            </a:prstGeom>
            <a:noFill/>
            <a:ln w="26988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9" name="Line 45"/>
            <p:cNvSpPr>
              <a:spLocks noChangeShapeType="1"/>
            </p:cNvSpPr>
            <p:nvPr/>
          </p:nvSpPr>
          <p:spPr bwMode="auto">
            <a:xfrm>
              <a:off x="6234113" y="2455863"/>
              <a:ext cx="0" cy="0"/>
            </a:xfrm>
            <a:prstGeom prst="line">
              <a:avLst/>
            </a:prstGeom>
            <a:noFill/>
            <a:ln w="26988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1092272" y="633376"/>
            <a:ext cx="16242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+mj-lt"/>
              </a:rPr>
              <a:t>Team</a:t>
            </a:r>
            <a:r>
              <a:rPr lang="zh-CN" altLang="en-US" sz="2400" b="1" dirty="0">
                <a:latin typeface="+mj-lt"/>
              </a:rPr>
              <a:t> </a:t>
            </a:r>
            <a:r>
              <a:rPr lang="en-US" altLang="zh-CN" sz="2400" b="1" dirty="0">
                <a:latin typeface="+mj-lt"/>
              </a:rPr>
              <a:t>Roles</a:t>
            </a:r>
            <a:endParaRPr lang="zh-CN" altLang="en-US" sz="2400" b="1" dirty="0">
              <a:latin typeface="+mj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136259" y="1623639"/>
            <a:ext cx="15362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+mj-lt"/>
              </a:rPr>
              <a:t>Team</a:t>
            </a:r>
            <a:r>
              <a:rPr lang="zh-CN" altLang="en-US" sz="2000" b="1" dirty="0">
                <a:latin typeface="+mj-lt"/>
              </a:rPr>
              <a:t> </a:t>
            </a:r>
            <a:r>
              <a:rPr lang="en-US" altLang="zh-CN" sz="2000" b="1" dirty="0">
                <a:latin typeface="+mj-lt"/>
              </a:rPr>
              <a:t>Leader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42504" y="2919545"/>
            <a:ext cx="19516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+mj-lt"/>
              </a:rPr>
              <a:t>Project</a:t>
            </a:r>
            <a:r>
              <a:rPr lang="zh-CN" altLang="en-US" sz="2000" b="1" dirty="0">
                <a:latin typeface="+mj-lt"/>
              </a:rPr>
              <a:t> </a:t>
            </a:r>
            <a:r>
              <a:rPr lang="en-US" altLang="zh-CN" sz="2000" b="1" dirty="0">
                <a:latin typeface="+mj-lt"/>
              </a:rPr>
              <a:t>Manager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02811" y="4053273"/>
            <a:ext cx="17943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+mj-lt"/>
              </a:rPr>
              <a:t>System</a:t>
            </a:r>
            <a:r>
              <a:rPr lang="zh-CN" altLang="en-US" sz="2000" b="1" dirty="0">
                <a:latin typeface="+mj-lt"/>
              </a:rPr>
              <a:t> </a:t>
            </a:r>
            <a:r>
              <a:rPr lang="en-US" altLang="zh-CN" sz="2000" b="1" dirty="0">
                <a:latin typeface="+mj-lt"/>
              </a:rPr>
              <a:t>Analyst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276063" y="5520632"/>
            <a:ext cx="12838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+mj-lt"/>
              </a:rPr>
              <a:t>Developer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464585" y="2794442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24" name="组合 23"/>
          <p:cNvGrpSpPr/>
          <p:nvPr/>
        </p:nvGrpSpPr>
        <p:grpSpPr>
          <a:xfrm>
            <a:off x="3596882" y="2994363"/>
            <a:ext cx="360756" cy="266362"/>
            <a:chOff x="7391401" y="3878263"/>
            <a:chExt cx="612775" cy="452438"/>
          </a:xfrm>
        </p:grpSpPr>
        <p:sp>
          <p:nvSpPr>
            <p:cNvPr id="18" name="Oval 73"/>
            <p:cNvSpPr>
              <a:spLocks noChangeArrowheads="1"/>
            </p:cNvSpPr>
            <p:nvPr/>
          </p:nvSpPr>
          <p:spPr bwMode="auto">
            <a:xfrm>
              <a:off x="7418388" y="4090988"/>
              <a:ext cx="239713" cy="239713"/>
            </a:xfrm>
            <a:prstGeom prst="ellips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4"/>
            <p:cNvSpPr>
              <a:spLocks noChangeArrowheads="1"/>
            </p:cNvSpPr>
            <p:nvPr/>
          </p:nvSpPr>
          <p:spPr bwMode="auto">
            <a:xfrm>
              <a:off x="7737476" y="4090988"/>
              <a:ext cx="239713" cy="239713"/>
            </a:xfrm>
            <a:prstGeom prst="ellips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Line 75"/>
            <p:cNvSpPr>
              <a:spLocks noChangeShapeType="1"/>
            </p:cNvSpPr>
            <p:nvPr/>
          </p:nvSpPr>
          <p:spPr bwMode="auto">
            <a:xfrm>
              <a:off x="7977188" y="4211638"/>
              <a:ext cx="26988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76"/>
            <p:cNvSpPr>
              <a:spLocks/>
            </p:cNvSpPr>
            <p:nvPr/>
          </p:nvSpPr>
          <p:spPr bwMode="auto">
            <a:xfrm>
              <a:off x="7391401" y="3878263"/>
              <a:ext cx="106363" cy="333375"/>
            </a:xfrm>
            <a:custGeom>
              <a:avLst/>
              <a:gdLst>
                <a:gd name="T0" fmla="*/ 17 w 67"/>
                <a:gd name="T1" fmla="*/ 210 h 210"/>
                <a:gd name="T2" fmla="*/ 0 w 67"/>
                <a:gd name="T3" fmla="*/ 210 h 210"/>
                <a:gd name="T4" fmla="*/ 34 w 67"/>
                <a:gd name="T5" fmla="*/ 0 h 210"/>
                <a:gd name="T6" fmla="*/ 67 w 67"/>
                <a:gd name="T7" fmla="*/ 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10">
                  <a:moveTo>
                    <a:pt x="17" y="210"/>
                  </a:moveTo>
                  <a:lnTo>
                    <a:pt x="0" y="210"/>
                  </a:lnTo>
                  <a:lnTo>
                    <a:pt x="34" y="0"/>
                  </a:lnTo>
                  <a:lnTo>
                    <a:pt x="67" y="8"/>
                  </a:ln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77"/>
            <p:cNvSpPr>
              <a:spLocks/>
            </p:cNvSpPr>
            <p:nvPr/>
          </p:nvSpPr>
          <p:spPr bwMode="auto">
            <a:xfrm>
              <a:off x="7897813" y="3878263"/>
              <a:ext cx="106363" cy="333375"/>
            </a:xfrm>
            <a:custGeom>
              <a:avLst/>
              <a:gdLst>
                <a:gd name="T0" fmla="*/ 67 w 67"/>
                <a:gd name="T1" fmla="*/ 210 h 210"/>
                <a:gd name="T2" fmla="*/ 33 w 67"/>
                <a:gd name="T3" fmla="*/ 0 h 210"/>
                <a:gd name="T4" fmla="*/ 0 w 67"/>
                <a:gd name="T5" fmla="*/ 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210">
                  <a:moveTo>
                    <a:pt x="67" y="210"/>
                  </a:moveTo>
                  <a:lnTo>
                    <a:pt x="33" y="0"/>
                  </a:lnTo>
                  <a:lnTo>
                    <a:pt x="0" y="8"/>
                  </a:ln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78"/>
            <p:cNvSpPr>
              <a:spLocks/>
            </p:cNvSpPr>
            <p:nvPr/>
          </p:nvSpPr>
          <p:spPr bwMode="auto">
            <a:xfrm>
              <a:off x="7658101" y="4144963"/>
              <a:ext cx="79375" cy="39688"/>
            </a:xfrm>
            <a:custGeom>
              <a:avLst/>
              <a:gdLst>
                <a:gd name="T0" fmla="*/ 0 w 24"/>
                <a:gd name="T1" fmla="*/ 12 h 12"/>
                <a:gd name="T2" fmla="*/ 12 w 24"/>
                <a:gd name="T3" fmla="*/ 0 h 12"/>
                <a:gd name="T4" fmla="*/ 24 w 24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2">
                  <a:moveTo>
                    <a:pt x="0" y="12"/>
                  </a:moveTo>
                  <a:cubicBezTo>
                    <a:pt x="0" y="5"/>
                    <a:pt x="6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3" name="椭圆 32"/>
          <p:cNvSpPr/>
          <p:nvPr/>
        </p:nvSpPr>
        <p:spPr>
          <a:xfrm>
            <a:off x="3464585" y="4053242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56" name="组合 55"/>
          <p:cNvGrpSpPr/>
          <p:nvPr/>
        </p:nvGrpSpPr>
        <p:grpSpPr>
          <a:xfrm>
            <a:off x="3596883" y="4184456"/>
            <a:ext cx="360756" cy="378976"/>
            <a:chOff x="8686800" y="1042988"/>
            <a:chExt cx="785813" cy="825500"/>
          </a:xfrm>
        </p:grpSpPr>
        <p:sp>
          <p:nvSpPr>
            <p:cNvPr id="45" name="Freeform 56"/>
            <p:cNvSpPr>
              <a:spLocks/>
            </p:cNvSpPr>
            <p:nvPr/>
          </p:nvSpPr>
          <p:spPr bwMode="auto">
            <a:xfrm>
              <a:off x="8686800" y="1042988"/>
              <a:ext cx="425450" cy="825500"/>
            </a:xfrm>
            <a:custGeom>
              <a:avLst/>
              <a:gdLst>
                <a:gd name="T0" fmla="*/ 120 w 128"/>
                <a:gd name="T1" fmla="*/ 248 h 248"/>
                <a:gd name="T2" fmla="*/ 8 w 128"/>
                <a:gd name="T3" fmla="*/ 248 h 248"/>
                <a:gd name="T4" fmla="*/ 0 w 128"/>
                <a:gd name="T5" fmla="*/ 240 h 248"/>
                <a:gd name="T6" fmla="*/ 0 w 128"/>
                <a:gd name="T7" fmla="*/ 8 h 248"/>
                <a:gd name="T8" fmla="*/ 8 w 128"/>
                <a:gd name="T9" fmla="*/ 0 h 248"/>
                <a:gd name="T10" fmla="*/ 120 w 128"/>
                <a:gd name="T11" fmla="*/ 0 h 248"/>
                <a:gd name="T12" fmla="*/ 128 w 128"/>
                <a:gd name="T13" fmla="*/ 8 h 248"/>
                <a:gd name="T14" fmla="*/ 128 w 128"/>
                <a:gd name="T15" fmla="*/ 240 h 248"/>
                <a:gd name="T16" fmla="*/ 120 w 128"/>
                <a:gd name="T17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248">
                  <a:moveTo>
                    <a:pt x="120" y="248"/>
                  </a:moveTo>
                  <a:cubicBezTo>
                    <a:pt x="8" y="248"/>
                    <a:pt x="8" y="248"/>
                    <a:pt x="8" y="248"/>
                  </a:cubicBezTo>
                  <a:cubicBezTo>
                    <a:pt x="4" y="248"/>
                    <a:pt x="0" y="244"/>
                    <a:pt x="0" y="24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4" y="0"/>
                    <a:pt x="128" y="3"/>
                    <a:pt x="128" y="8"/>
                  </a:cubicBezTo>
                  <a:cubicBezTo>
                    <a:pt x="128" y="240"/>
                    <a:pt x="128" y="240"/>
                    <a:pt x="128" y="240"/>
                  </a:cubicBezTo>
                  <a:cubicBezTo>
                    <a:pt x="128" y="244"/>
                    <a:pt x="124" y="248"/>
                    <a:pt x="120" y="248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Line 57"/>
            <p:cNvSpPr>
              <a:spLocks noChangeShapeType="1"/>
            </p:cNvSpPr>
            <p:nvPr/>
          </p:nvSpPr>
          <p:spPr bwMode="auto">
            <a:xfrm>
              <a:off x="8847138" y="1096963"/>
              <a:ext cx="106363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Line 58"/>
            <p:cNvSpPr>
              <a:spLocks noChangeShapeType="1"/>
            </p:cNvSpPr>
            <p:nvPr/>
          </p:nvSpPr>
          <p:spPr bwMode="auto">
            <a:xfrm>
              <a:off x="8686800" y="1709738"/>
              <a:ext cx="42545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Line 59"/>
            <p:cNvSpPr>
              <a:spLocks noChangeShapeType="1"/>
            </p:cNvSpPr>
            <p:nvPr/>
          </p:nvSpPr>
          <p:spPr bwMode="auto">
            <a:xfrm>
              <a:off x="8686800" y="1150938"/>
              <a:ext cx="42545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Oval 60"/>
            <p:cNvSpPr>
              <a:spLocks noChangeArrowheads="1"/>
            </p:cNvSpPr>
            <p:nvPr/>
          </p:nvSpPr>
          <p:spPr bwMode="auto">
            <a:xfrm>
              <a:off x="8872538" y="1762125"/>
              <a:ext cx="53975" cy="53975"/>
            </a:xfrm>
            <a:prstGeom prst="ellips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61"/>
            <p:cNvSpPr>
              <a:spLocks/>
            </p:cNvSpPr>
            <p:nvPr/>
          </p:nvSpPr>
          <p:spPr bwMode="auto">
            <a:xfrm>
              <a:off x="9148763" y="1290638"/>
              <a:ext cx="323850" cy="338137"/>
            </a:xfrm>
            <a:custGeom>
              <a:avLst/>
              <a:gdLst>
                <a:gd name="T0" fmla="*/ 1 w 97"/>
                <a:gd name="T1" fmla="*/ 0 h 102"/>
                <a:gd name="T2" fmla="*/ 90 w 97"/>
                <a:gd name="T3" fmla="*/ 0 h 102"/>
                <a:gd name="T4" fmla="*/ 97 w 97"/>
                <a:gd name="T5" fmla="*/ 7 h 102"/>
                <a:gd name="T6" fmla="*/ 97 w 97"/>
                <a:gd name="T7" fmla="*/ 95 h 102"/>
                <a:gd name="T8" fmla="*/ 90 w 97"/>
                <a:gd name="T9" fmla="*/ 102 h 102"/>
                <a:gd name="T10" fmla="*/ 0 w 97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" h="102">
                  <a:moveTo>
                    <a:pt x="1" y="0"/>
                  </a:moveTo>
                  <a:cubicBezTo>
                    <a:pt x="90" y="0"/>
                    <a:pt x="90" y="0"/>
                    <a:pt x="90" y="0"/>
                  </a:cubicBezTo>
                  <a:cubicBezTo>
                    <a:pt x="94" y="0"/>
                    <a:pt x="97" y="3"/>
                    <a:pt x="97" y="7"/>
                  </a:cubicBezTo>
                  <a:cubicBezTo>
                    <a:pt x="97" y="95"/>
                    <a:pt x="97" y="95"/>
                    <a:pt x="97" y="95"/>
                  </a:cubicBezTo>
                  <a:cubicBezTo>
                    <a:pt x="97" y="99"/>
                    <a:pt x="94" y="102"/>
                    <a:pt x="90" y="102"/>
                  </a:cubicBezTo>
                  <a:cubicBezTo>
                    <a:pt x="0" y="102"/>
                    <a:pt x="0" y="102"/>
                    <a:pt x="0" y="102"/>
                  </a:cubicBezTo>
                </a:path>
              </a:pathLst>
            </a:cu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Line 62"/>
            <p:cNvSpPr>
              <a:spLocks noChangeShapeType="1"/>
            </p:cNvSpPr>
            <p:nvPr/>
          </p:nvSpPr>
          <p:spPr bwMode="auto">
            <a:xfrm>
              <a:off x="9151938" y="1333500"/>
              <a:ext cx="320675" cy="0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Line 63"/>
            <p:cNvSpPr>
              <a:spLocks noChangeShapeType="1"/>
            </p:cNvSpPr>
            <p:nvPr/>
          </p:nvSpPr>
          <p:spPr bwMode="auto">
            <a:xfrm>
              <a:off x="9151938" y="1439863"/>
              <a:ext cx="320675" cy="0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Line 64"/>
            <p:cNvSpPr>
              <a:spLocks noChangeShapeType="1"/>
            </p:cNvSpPr>
            <p:nvPr/>
          </p:nvSpPr>
          <p:spPr bwMode="auto">
            <a:xfrm flipH="1">
              <a:off x="9318625" y="1339850"/>
              <a:ext cx="57150" cy="93662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Line 65"/>
            <p:cNvSpPr>
              <a:spLocks noChangeShapeType="1"/>
            </p:cNvSpPr>
            <p:nvPr/>
          </p:nvSpPr>
          <p:spPr bwMode="auto">
            <a:xfrm flipH="1">
              <a:off x="9361488" y="1333500"/>
              <a:ext cx="57150" cy="100012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Line 66"/>
            <p:cNvSpPr>
              <a:spLocks noChangeShapeType="1"/>
            </p:cNvSpPr>
            <p:nvPr/>
          </p:nvSpPr>
          <p:spPr bwMode="auto">
            <a:xfrm>
              <a:off x="9166225" y="1506538"/>
              <a:ext cx="26988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7" name="椭圆 56"/>
          <p:cNvSpPr/>
          <p:nvPr/>
        </p:nvSpPr>
        <p:spPr>
          <a:xfrm>
            <a:off x="3464585" y="5396119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62" name="组合 61"/>
          <p:cNvGrpSpPr/>
          <p:nvPr/>
        </p:nvGrpSpPr>
        <p:grpSpPr>
          <a:xfrm>
            <a:off x="3587077" y="5557836"/>
            <a:ext cx="388451" cy="275651"/>
            <a:chOff x="5389679" y="1972651"/>
            <a:chExt cx="825500" cy="585788"/>
          </a:xfrm>
        </p:grpSpPr>
        <p:sp>
          <p:nvSpPr>
            <p:cNvPr id="58" name="Freeform 47"/>
            <p:cNvSpPr>
              <a:spLocks/>
            </p:cNvSpPr>
            <p:nvPr/>
          </p:nvSpPr>
          <p:spPr bwMode="auto">
            <a:xfrm>
              <a:off x="5389679" y="2079014"/>
              <a:ext cx="825500" cy="479425"/>
            </a:xfrm>
            <a:custGeom>
              <a:avLst/>
              <a:gdLst>
                <a:gd name="T0" fmla="*/ 233 w 248"/>
                <a:gd name="T1" fmla="*/ 0 h 144"/>
                <a:gd name="T2" fmla="*/ 15 w 248"/>
                <a:gd name="T3" fmla="*/ 0 h 144"/>
                <a:gd name="T4" fmla="*/ 0 w 248"/>
                <a:gd name="T5" fmla="*/ 15 h 144"/>
                <a:gd name="T6" fmla="*/ 0 w 248"/>
                <a:gd name="T7" fmla="*/ 129 h 144"/>
                <a:gd name="T8" fmla="*/ 15 w 248"/>
                <a:gd name="T9" fmla="*/ 144 h 144"/>
                <a:gd name="T10" fmla="*/ 233 w 248"/>
                <a:gd name="T11" fmla="*/ 144 h 144"/>
                <a:gd name="T12" fmla="*/ 248 w 248"/>
                <a:gd name="T13" fmla="*/ 129 h 144"/>
                <a:gd name="T14" fmla="*/ 248 w 248"/>
                <a:gd name="T15" fmla="*/ 15 h 144"/>
                <a:gd name="T16" fmla="*/ 233 w 248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144">
                  <a:moveTo>
                    <a:pt x="233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37"/>
                    <a:pt x="7" y="144"/>
                    <a:pt x="15" y="144"/>
                  </a:cubicBezTo>
                  <a:cubicBezTo>
                    <a:pt x="233" y="144"/>
                    <a:pt x="233" y="144"/>
                    <a:pt x="233" y="144"/>
                  </a:cubicBezTo>
                  <a:cubicBezTo>
                    <a:pt x="241" y="144"/>
                    <a:pt x="248" y="137"/>
                    <a:pt x="248" y="129"/>
                  </a:cubicBezTo>
                  <a:cubicBezTo>
                    <a:pt x="248" y="15"/>
                    <a:pt x="248" y="15"/>
                    <a:pt x="248" y="15"/>
                  </a:cubicBezTo>
                  <a:cubicBezTo>
                    <a:pt x="248" y="7"/>
                    <a:pt x="241" y="0"/>
                    <a:pt x="233" y="0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Line 48"/>
            <p:cNvSpPr>
              <a:spLocks noChangeShapeType="1"/>
            </p:cNvSpPr>
            <p:nvPr/>
          </p:nvSpPr>
          <p:spPr bwMode="auto">
            <a:xfrm>
              <a:off x="5389679" y="2239351"/>
              <a:ext cx="82550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49"/>
            <p:cNvSpPr>
              <a:spLocks/>
            </p:cNvSpPr>
            <p:nvPr/>
          </p:nvSpPr>
          <p:spPr bwMode="auto">
            <a:xfrm>
              <a:off x="5735754" y="2239351"/>
              <a:ext cx="133350" cy="79375"/>
            </a:xfrm>
            <a:custGeom>
              <a:avLst/>
              <a:gdLst>
                <a:gd name="T0" fmla="*/ 0 w 40"/>
                <a:gd name="T1" fmla="*/ 0 h 24"/>
                <a:gd name="T2" fmla="*/ 0 w 40"/>
                <a:gd name="T3" fmla="*/ 17 h 24"/>
                <a:gd name="T4" fmla="*/ 7 w 40"/>
                <a:gd name="T5" fmla="*/ 24 h 24"/>
                <a:gd name="T6" fmla="*/ 33 w 40"/>
                <a:gd name="T7" fmla="*/ 24 h 24"/>
                <a:gd name="T8" fmla="*/ 40 w 40"/>
                <a:gd name="T9" fmla="*/ 17 h 24"/>
                <a:gd name="T10" fmla="*/ 40 w 4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24">
                  <a:moveTo>
                    <a:pt x="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21"/>
                    <a:pt x="3" y="24"/>
                    <a:pt x="7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7" y="24"/>
                    <a:pt x="40" y="21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0"/>
            <p:cNvSpPr>
              <a:spLocks/>
            </p:cNvSpPr>
            <p:nvPr/>
          </p:nvSpPr>
          <p:spPr bwMode="auto">
            <a:xfrm>
              <a:off x="5681779" y="1972651"/>
              <a:ext cx="239713" cy="106363"/>
            </a:xfrm>
            <a:custGeom>
              <a:avLst/>
              <a:gdLst>
                <a:gd name="T0" fmla="*/ 0 w 72"/>
                <a:gd name="T1" fmla="*/ 32 h 32"/>
                <a:gd name="T2" fmla="*/ 36 w 72"/>
                <a:gd name="T3" fmla="*/ 0 h 32"/>
                <a:gd name="T4" fmla="*/ 72 w 72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32">
                  <a:moveTo>
                    <a:pt x="0" y="32"/>
                  </a:moveTo>
                  <a:cubicBezTo>
                    <a:pt x="0" y="32"/>
                    <a:pt x="0" y="0"/>
                    <a:pt x="36" y="0"/>
                  </a:cubicBezTo>
                  <a:cubicBezTo>
                    <a:pt x="72" y="0"/>
                    <a:pt x="72" y="32"/>
                    <a:pt x="72" y="32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3" name="椭圆 62"/>
          <p:cNvSpPr/>
          <p:nvPr/>
        </p:nvSpPr>
        <p:spPr>
          <a:xfrm>
            <a:off x="6369451" y="-912267"/>
            <a:ext cx="7541667" cy="7541667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556584" y="2211620"/>
            <a:ext cx="3845016" cy="3845016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65" name="椭圆 64"/>
          <p:cNvSpPr/>
          <p:nvPr/>
        </p:nvSpPr>
        <p:spPr>
          <a:xfrm>
            <a:off x="7015144" y="1518933"/>
            <a:ext cx="1475430" cy="1475430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66" name="Freeform 13"/>
          <p:cNvSpPr>
            <a:spLocks noEditPoints="1"/>
          </p:cNvSpPr>
          <p:nvPr/>
        </p:nvSpPr>
        <p:spPr bwMode="auto">
          <a:xfrm>
            <a:off x="7416252" y="1848714"/>
            <a:ext cx="633911" cy="691297"/>
          </a:xfrm>
          <a:custGeom>
            <a:avLst/>
            <a:gdLst>
              <a:gd name="T0" fmla="*/ 36 w 228"/>
              <a:gd name="T1" fmla="*/ 249 h 249"/>
              <a:gd name="T2" fmla="*/ 0 w 228"/>
              <a:gd name="T3" fmla="*/ 249 h 249"/>
              <a:gd name="T4" fmla="*/ 0 w 228"/>
              <a:gd name="T5" fmla="*/ 217 h 249"/>
              <a:gd name="T6" fmla="*/ 36 w 228"/>
              <a:gd name="T7" fmla="*/ 217 h 249"/>
              <a:gd name="T8" fmla="*/ 36 w 228"/>
              <a:gd name="T9" fmla="*/ 249 h 249"/>
              <a:gd name="T10" fmla="*/ 84 w 228"/>
              <a:gd name="T11" fmla="*/ 209 h 249"/>
              <a:gd name="T12" fmla="*/ 48 w 228"/>
              <a:gd name="T13" fmla="*/ 209 h 249"/>
              <a:gd name="T14" fmla="*/ 48 w 228"/>
              <a:gd name="T15" fmla="*/ 249 h 249"/>
              <a:gd name="T16" fmla="*/ 84 w 228"/>
              <a:gd name="T17" fmla="*/ 249 h 249"/>
              <a:gd name="T18" fmla="*/ 84 w 228"/>
              <a:gd name="T19" fmla="*/ 209 h 249"/>
              <a:gd name="T20" fmla="*/ 132 w 228"/>
              <a:gd name="T21" fmla="*/ 197 h 249"/>
              <a:gd name="T22" fmla="*/ 96 w 228"/>
              <a:gd name="T23" fmla="*/ 197 h 249"/>
              <a:gd name="T24" fmla="*/ 96 w 228"/>
              <a:gd name="T25" fmla="*/ 249 h 249"/>
              <a:gd name="T26" fmla="*/ 132 w 228"/>
              <a:gd name="T27" fmla="*/ 249 h 249"/>
              <a:gd name="T28" fmla="*/ 132 w 228"/>
              <a:gd name="T29" fmla="*/ 197 h 249"/>
              <a:gd name="T30" fmla="*/ 180 w 228"/>
              <a:gd name="T31" fmla="*/ 153 h 249"/>
              <a:gd name="T32" fmla="*/ 144 w 228"/>
              <a:gd name="T33" fmla="*/ 153 h 249"/>
              <a:gd name="T34" fmla="*/ 144 w 228"/>
              <a:gd name="T35" fmla="*/ 249 h 249"/>
              <a:gd name="T36" fmla="*/ 180 w 228"/>
              <a:gd name="T37" fmla="*/ 249 h 249"/>
              <a:gd name="T38" fmla="*/ 180 w 228"/>
              <a:gd name="T39" fmla="*/ 153 h 249"/>
              <a:gd name="T40" fmla="*/ 228 w 228"/>
              <a:gd name="T41" fmla="*/ 57 h 249"/>
              <a:gd name="T42" fmla="*/ 192 w 228"/>
              <a:gd name="T43" fmla="*/ 57 h 249"/>
              <a:gd name="T44" fmla="*/ 192 w 228"/>
              <a:gd name="T45" fmla="*/ 249 h 249"/>
              <a:gd name="T46" fmla="*/ 228 w 228"/>
              <a:gd name="T47" fmla="*/ 249 h 249"/>
              <a:gd name="T48" fmla="*/ 228 w 228"/>
              <a:gd name="T49" fmla="*/ 57 h 249"/>
              <a:gd name="T50" fmla="*/ 167 w 228"/>
              <a:gd name="T51" fmla="*/ 0 h 249"/>
              <a:gd name="T52" fmla="*/ 145 w 228"/>
              <a:gd name="T53" fmla="*/ 29 h 249"/>
              <a:gd name="T54" fmla="*/ 155 w 228"/>
              <a:gd name="T55" fmla="*/ 30 h 249"/>
              <a:gd name="T56" fmla="*/ 117 w 228"/>
              <a:gd name="T57" fmla="*/ 131 h 249"/>
              <a:gd name="T58" fmla="*/ 0 w 228"/>
              <a:gd name="T59" fmla="*/ 196 h 249"/>
              <a:gd name="T60" fmla="*/ 0 w 228"/>
              <a:gd name="T61" fmla="*/ 212 h 249"/>
              <a:gd name="T62" fmla="*/ 130 w 228"/>
              <a:gd name="T63" fmla="*/ 141 h 249"/>
              <a:gd name="T64" fmla="*/ 171 w 228"/>
              <a:gd name="T65" fmla="*/ 33 h 249"/>
              <a:gd name="T66" fmla="*/ 181 w 228"/>
              <a:gd name="T67" fmla="*/ 34 h 249"/>
              <a:gd name="T68" fmla="*/ 167 w 228"/>
              <a:gd name="T69" fmla="*/ 0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28" h="249">
                <a:moveTo>
                  <a:pt x="36" y="249"/>
                </a:moveTo>
                <a:cubicBezTo>
                  <a:pt x="0" y="249"/>
                  <a:pt x="0" y="249"/>
                  <a:pt x="0" y="249"/>
                </a:cubicBezTo>
                <a:cubicBezTo>
                  <a:pt x="0" y="217"/>
                  <a:pt x="0" y="217"/>
                  <a:pt x="0" y="217"/>
                </a:cubicBezTo>
                <a:cubicBezTo>
                  <a:pt x="36" y="217"/>
                  <a:pt x="36" y="217"/>
                  <a:pt x="36" y="217"/>
                </a:cubicBezTo>
                <a:lnTo>
                  <a:pt x="36" y="249"/>
                </a:lnTo>
                <a:close/>
                <a:moveTo>
                  <a:pt x="84" y="209"/>
                </a:moveTo>
                <a:cubicBezTo>
                  <a:pt x="48" y="209"/>
                  <a:pt x="48" y="209"/>
                  <a:pt x="48" y="209"/>
                </a:cubicBezTo>
                <a:cubicBezTo>
                  <a:pt x="48" y="249"/>
                  <a:pt x="48" y="249"/>
                  <a:pt x="48" y="249"/>
                </a:cubicBezTo>
                <a:cubicBezTo>
                  <a:pt x="84" y="249"/>
                  <a:pt x="84" y="249"/>
                  <a:pt x="84" y="249"/>
                </a:cubicBezTo>
                <a:lnTo>
                  <a:pt x="84" y="209"/>
                </a:lnTo>
                <a:close/>
                <a:moveTo>
                  <a:pt x="132" y="197"/>
                </a:moveTo>
                <a:cubicBezTo>
                  <a:pt x="96" y="197"/>
                  <a:pt x="96" y="197"/>
                  <a:pt x="96" y="197"/>
                </a:cubicBezTo>
                <a:cubicBezTo>
                  <a:pt x="96" y="249"/>
                  <a:pt x="96" y="249"/>
                  <a:pt x="96" y="249"/>
                </a:cubicBezTo>
                <a:cubicBezTo>
                  <a:pt x="132" y="249"/>
                  <a:pt x="132" y="249"/>
                  <a:pt x="132" y="249"/>
                </a:cubicBezTo>
                <a:lnTo>
                  <a:pt x="132" y="197"/>
                </a:lnTo>
                <a:close/>
                <a:moveTo>
                  <a:pt x="180" y="153"/>
                </a:moveTo>
                <a:cubicBezTo>
                  <a:pt x="144" y="153"/>
                  <a:pt x="144" y="153"/>
                  <a:pt x="144" y="153"/>
                </a:cubicBezTo>
                <a:cubicBezTo>
                  <a:pt x="144" y="249"/>
                  <a:pt x="144" y="249"/>
                  <a:pt x="144" y="249"/>
                </a:cubicBezTo>
                <a:cubicBezTo>
                  <a:pt x="180" y="249"/>
                  <a:pt x="180" y="249"/>
                  <a:pt x="180" y="249"/>
                </a:cubicBezTo>
                <a:lnTo>
                  <a:pt x="180" y="153"/>
                </a:lnTo>
                <a:close/>
                <a:moveTo>
                  <a:pt x="228" y="57"/>
                </a:moveTo>
                <a:cubicBezTo>
                  <a:pt x="192" y="57"/>
                  <a:pt x="192" y="57"/>
                  <a:pt x="192" y="57"/>
                </a:cubicBezTo>
                <a:cubicBezTo>
                  <a:pt x="192" y="249"/>
                  <a:pt x="192" y="249"/>
                  <a:pt x="192" y="249"/>
                </a:cubicBezTo>
                <a:cubicBezTo>
                  <a:pt x="228" y="249"/>
                  <a:pt x="228" y="249"/>
                  <a:pt x="228" y="249"/>
                </a:cubicBezTo>
                <a:lnTo>
                  <a:pt x="228" y="57"/>
                </a:lnTo>
                <a:close/>
                <a:moveTo>
                  <a:pt x="167" y="0"/>
                </a:moveTo>
                <a:cubicBezTo>
                  <a:pt x="145" y="29"/>
                  <a:pt x="145" y="29"/>
                  <a:pt x="145" y="29"/>
                </a:cubicBezTo>
                <a:cubicBezTo>
                  <a:pt x="155" y="30"/>
                  <a:pt x="155" y="30"/>
                  <a:pt x="155" y="30"/>
                </a:cubicBezTo>
                <a:cubicBezTo>
                  <a:pt x="150" y="58"/>
                  <a:pt x="139" y="104"/>
                  <a:pt x="117" y="131"/>
                </a:cubicBezTo>
                <a:cubicBezTo>
                  <a:pt x="83" y="174"/>
                  <a:pt x="20" y="191"/>
                  <a:pt x="0" y="196"/>
                </a:cubicBezTo>
                <a:cubicBezTo>
                  <a:pt x="0" y="212"/>
                  <a:pt x="0" y="212"/>
                  <a:pt x="0" y="212"/>
                </a:cubicBezTo>
                <a:cubicBezTo>
                  <a:pt x="17" y="209"/>
                  <a:pt x="90" y="191"/>
                  <a:pt x="130" y="141"/>
                </a:cubicBezTo>
                <a:cubicBezTo>
                  <a:pt x="152" y="112"/>
                  <a:pt x="164" y="67"/>
                  <a:pt x="171" y="33"/>
                </a:cubicBezTo>
                <a:cubicBezTo>
                  <a:pt x="181" y="34"/>
                  <a:pt x="181" y="34"/>
                  <a:pt x="181" y="34"/>
                </a:cubicBezTo>
                <a:lnTo>
                  <a:pt x="16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67" name="矩形 66"/>
          <p:cNvSpPr/>
          <p:nvPr/>
        </p:nvSpPr>
        <p:spPr>
          <a:xfrm>
            <a:off x="8611880" y="352335"/>
            <a:ext cx="3383121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每两周产生一次状态报告</a:t>
            </a:r>
            <a:r>
              <a:rPr lang="en-US" altLang="zh-CN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开发和维护项目章程</a:t>
            </a:r>
            <a:r>
              <a:rPr lang="en-US" altLang="zh-CN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开发和维护项目工作分解结构</a:t>
            </a:r>
            <a:r>
              <a:rPr lang="en-US" altLang="zh-CN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确保项目符合财务，时间表和质量目标</a:t>
            </a:r>
            <a:r>
              <a:rPr lang="en-US" altLang="zh-CN" dirty="0"/>
              <a:t>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组装和管理核心项目团队</a:t>
            </a:r>
            <a:r>
              <a:rPr lang="en-US" altLang="zh-CN" dirty="0"/>
              <a:t>; </a:t>
            </a:r>
            <a:endParaRPr lang="zh-CN" alt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定义每个团队负责人的职责，工作分解和目标</a:t>
            </a:r>
            <a:r>
              <a:rPr lang="en-US" altLang="zh-CN" dirty="0"/>
              <a:t>; </a:t>
            </a:r>
            <a:endParaRPr lang="zh-CN" alt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管理项目内部的类型，质量和数量的资源要求</a:t>
            </a:r>
            <a:r>
              <a:rPr lang="en-US" altLang="zh-CN" dirty="0"/>
              <a:t>; </a:t>
            </a:r>
            <a:endParaRPr lang="zh-CN" alt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监控项目进度</a:t>
            </a:r>
            <a:r>
              <a:rPr lang="en-US" altLang="zh-CN" dirty="0"/>
              <a:t>; </a:t>
            </a:r>
            <a:endParaRPr lang="zh-CN" alt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监督和管理项目财务</a:t>
            </a:r>
            <a:r>
              <a:rPr lang="en-US" altLang="zh-CN" dirty="0"/>
              <a:t>; </a:t>
            </a:r>
            <a:endParaRPr lang="zh-CN" alt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监视和管理风险与机会</a:t>
            </a:r>
            <a:r>
              <a:rPr lang="en-US" altLang="zh-CN" dirty="0"/>
              <a:t>; </a:t>
            </a:r>
            <a:endParaRPr lang="zh-CN" alt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管理项目问题的解决</a:t>
            </a:r>
            <a:r>
              <a:rPr lang="en-US" altLang="zh-CN" dirty="0"/>
              <a:t>; </a:t>
            </a:r>
            <a:endParaRPr lang="zh-CN" alt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与利益相关者沟通</a:t>
            </a:r>
            <a:r>
              <a:rPr lang="en-US" altLang="zh-CN" dirty="0"/>
              <a:t>; </a:t>
            </a:r>
            <a:endParaRPr lang="zh-CN" alt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确保项目交付物在预算范围内达到规定的质量水平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确保在规定的 时间内达到预期水平</a:t>
            </a:r>
            <a:r>
              <a:rPr lang="en-US" altLang="zh-CN" dirty="0"/>
              <a:t>; </a:t>
            </a:r>
            <a:endParaRPr lang="zh-CN" alt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管理项目的关闭。 </a:t>
            </a:r>
            <a:endParaRPr lang="zh-CN" alt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95649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3786188" y="0"/>
            <a:ext cx="0" cy="685800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/>
          <p:cNvSpPr/>
          <p:nvPr/>
        </p:nvSpPr>
        <p:spPr>
          <a:xfrm>
            <a:off x="3275555" y="2607790"/>
            <a:ext cx="1050139" cy="1050139"/>
          </a:xfrm>
          <a:prstGeom prst="ellipse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76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16" name="椭圆 15"/>
          <p:cNvSpPr/>
          <p:nvPr/>
        </p:nvSpPr>
        <p:spPr>
          <a:xfrm>
            <a:off x="3464585" y="1531338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3436218" y="2866956"/>
            <a:ext cx="728812" cy="538114"/>
            <a:chOff x="7391401" y="3878263"/>
            <a:chExt cx="612775" cy="452438"/>
          </a:xfrm>
        </p:grpSpPr>
        <p:sp>
          <p:nvSpPr>
            <p:cNvPr id="18" name="Oval 73"/>
            <p:cNvSpPr>
              <a:spLocks noChangeArrowheads="1"/>
            </p:cNvSpPr>
            <p:nvPr/>
          </p:nvSpPr>
          <p:spPr bwMode="auto">
            <a:xfrm>
              <a:off x="7418388" y="4090988"/>
              <a:ext cx="239713" cy="239713"/>
            </a:xfrm>
            <a:prstGeom prst="ellipse">
              <a:avLst/>
            </a:pr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4"/>
            <p:cNvSpPr>
              <a:spLocks noChangeArrowheads="1"/>
            </p:cNvSpPr>
            <p:nvPr/>
          </p:nvSpPr>
          <p:spPr bwMode="auto">
            <a:xfrm>
              <a:off x="7737476" y="4090988"/>
              <a:ext cx="239713" cy="239713"/>
            </a:xfrm>
            <a:prstGeom prst="ellipse">
              <a:avLst/>
            </a:pr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Line 75"/>
            <p:cNvSpPr>
              <a:spLocks noChangeShapeType="1"/>
            </p:cNvSpPr>
            <p:nvPr/>
          </p:nvSpPr>
          <p:spPr bwMode="auto">
            <a:xfrm>
              <a:off x="7977188" y="4211638"/>
              <a:ext cx="26988" cy="0"/>
            </a:xfrm>
            <a:prstGeom prst="line">
              <a:avLst/>
            </a:pr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76"/>
            <p:cNvSpPr>
              <a:spLocks/>
            </p:cNvSpPr>
            <p:nvPr/>
          </p:nvSpPr>
          <p:spPr bwMode="auto">
            <a:xfrm>
              <a:off x="7391401" y="3878263"/>
              <a:ext cx="106363" cy="333375"/>
            </a:xfrm>
            <a:custGeom>
              <a:avLst/>
              <a:gdLst>
                <a:gd name="T0" fmla="*/ 17 w 67"/>
                <a:gd name="T1" fmla="*/ 210 h 210"/>
                <a:gd name="T2" fmla="*/ 0 w 67"/>
                <a:gd name="T3" fmla="*/ 210 h 210"/>
                <a:gd name="T4" fmla="*/ 34 w 67"/>
                <a:gd name="T5" fmla="*/ 0 h 210"/>
                <a:gd name="T6" fmla="*/ 67 w 67"/>
                <a:gd name="T7" fmla="*/ 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10">
                  <a:moveTo>
                    <a:pt x="17" y="210"/>
                  </a:moveTo>
                  <a:lnTo>
                    <a:pt x="0" y="210"/>
                  </a:lnTo>
                  <a:lnTo>
                    <a:pt x="34" y="0"/>
                  </a:lnTo>
                  <a:lnTo>
                    <a:pt x="67" y="8"/>
                  </a:lnTo>
                </a:path>
              </a:pathLst>
            </a:cu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77"/>
            <p:cNvSpPr>
              <a:spLocks/>
            </p:cNvSpPr>
            <p:nvPr/>
          </p:nvSpPr>
          <p:spPr bwMode="auto">
            <a:xfrm>
              <a:off x="7897813" y="3878263"/>
              <a:ext cx="106363" cy="333375"/>
            </a:xfrm>
            <a:custGeom>
              <a:avLst/>
              <a:gdLst>
                <a:gd name="T0" fmla="*/ 67 w 67"/>
                <a:gd name="T1" fmla="*/ 210 h 210"/>
                <a:gd name="T2" fmla="*/ 33 w 67"/>
                <a:gd name="T3" fmla="*/ 0 h 210"/>
                <a:gd name="T4" fmla="*/ 0 w 67"/>
                <a:gd name="T5" fmla="*/ 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210">
                  <a:moveTo>
                    <a:pt x="67" y="210"/>
                  </a:moveTo>
                  <a:lnTo>
                    <a:pt x="33" y="0"/>
                  </a:lnTo>
                  <a:lnTo>
                    <a:pt x="0" y="8"/>
                  </a:lnTo>
                </a:path>
              </a:pathLst>
            </a:cu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78"/>
            <p:cNvSpPr>
              <a:spLocks/>
            </p:cNvSpPr>
            <p:nvPr/>
          </p:nvSpPr>
          <p:spPr bwMode="auto">
            <a:xfrm>
              <a:off x="7658101" y="4144963"/>
              <a:ext cx="79375" cy="39688"/>
            </a:xfrm>
            <a:custGeom>
              <a:avLst/>
              <a:gdLst>
                <a:gd name="T0" fmla="*/ 0 w 24"/>
                <a:gd name="T1" fmla="*/ 12 h 12"/>
                <a:gd name="T2" fmla="*/ 12 w 24"/>
                <a:gd name="T3" fmla="*/ 0 h 12"/>
                <a:gd name="T4" fmla="*/ 24 w 24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2">
                  <a:moveTo>
                    <a:pt x="0" y="12"/>
                  </a:moveTo>
                  <a:cubicBezTo>
                    <a:pt x="0" y="5"/>
                    <a:pt x="6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</a:path>
              </a:pathLst>
            </a:custGeom>
            <a:noFill/>
            <a:ln w="25400" cap="rnd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椭圆 23"/>
          <p:cNvSpPr/>
          <p:nvPr/>
        </p:nvSpPr>
        <p:spPr>
          <a:xfrm>
            <a:off x="3464585" y="4053242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25" name="组合 24"/>
          <p:cNvGrpSpPr/>
          <p:nvPr/>
        </p:nvGrpSpPr>
        <p:grpSpPr>
          <a:xfrm>
            <a:off x="3596883" y="4184456"/>
            <a:ext cx="360756" cy="378976"/>
            <a:chOff x="8686800" y="1042988"/>
            <a:chExt cx="785813" cy="825500"/>
          </a:xfrm>
        </p:grpSpPr>
        <p:sp>
          <p:nvSpPr>
            <p:cNvPr id="26" name="Freeform 56"/>
            <p:cNvSpPr>
              <a:spLocks/>
            </p:cNvSpPr>
            <p:nvPr/>
          </p:nvSpPr>
          <p:spPr bwMode="auto">
            <a:xfrm>
              <a:off x="8686800" y="1042988"/>
              <a:ext cx="425450" cy="825500"/>
            </a:xfrm>
            <a:custGeom>
              <a:avLst/>
              <a:gdLst>
                <a:gd name="T0" fmla="*/ 120 w 128"/>
                <a:gd name="T1" fmla="*/ 248 h 248"/>
                <a:gd name="T2" fmla="*/ 8 w 128"/>
                <a:gd name="T3" fmla="*/ 248 h 248"/>
                <a:gd name="T4" fmla="*/ 0 w 128"/>
                <a:gd name="T5" fmla="*/ 240 h 248"/>
                <a:gd name="T6" fmla="*/ 0 w 128"/>
                <a:gd name="T7" fmla="*/ 8 h 248"/>
                <a:gd name="T8" fmla="*/ 8 w 128"/>
                <a:gd name="T9" fmla="*/ 0 h 248"/>
                <a:gd name="T10" fmla="*/ 120 w 128"/>
                <a:gd name="T11" fmla="*/ 0 h 248"/>
                <a:gd name="T12" fmla="*/ 128 w 128"/>
                <a:gd name="T13" fmla="*/ 8 h 248"/>
                <a:gd name="T14" fmla="*/ 128 w 128"/>
                <a:gd name="T15" fmla="*/ 240 h 248"/>
                <a:gd name="T16" fmla="*/ 120 w 128"/>
                <a:gd name="T17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248">
                  <a:moveTo>
                    <a:pt x="120" y="248"/>
                  </a:moveTo>
                  <a:cubicBezTo>
                    <a:pt x="8" y="248"/>
                    <a:pt x="8" y="248"/>
                    <a:pt x="8" y="248"/>
                  </a:cubicBezTo>
                  <a:cubicBezTo>
                    <a:pt x="4" y="248"/>
                    <a:pt x="0" y="244"/>
                    <a:pt x="0" y="24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4" y="0"/>
                    <a:pt x="128" y="3"/>
                    <a:pt x="128" y="8"/>
                  </a:cubicBezTo>
                  <a:cubicBezTo>
                    <a:pt x="128" y="240"/>
                    <a:pt x="128" y="240"/>
                    <a:pt x="128" y="240"/>
                  </a:cubicBezTo>
                  <a:cubicBezTo>
                    <a:pt x="128" y="244"/>
                    <a:pt x="124" y="248"/>
                    <a:pt x="120" y="248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Line 57"/>
            <p:cNvSpPr>
              <a:spLocks noChangeShapeType="1"/>
            </p:cNvSpPr>
            <p:nvPr/>
          </p:nvSpPr>
          <p:spPr bwMode="auto">
            <a:xfrm>
              <a:off x="8847138" y="1096963"/>
              <a:ext cx="106363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Line 58"/>
            <p:cNvSpPr>
              <a:spLocks noChangeShapeType="1"/>
            </p:cNvSpPr>
            <p:nvPr/>
          </p:nvSpPr>
          <p:spPr bwMode="auto">
            <a:xfrm>
              <a:off x="8686800" y="1709738"/>
              <a:ext cx="42545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Line 59"/>
            <p:cNvSpPr>
              <a:spLocks noChangeShapeType="1"/>
            </p:cNvSpPr>
            <p:nvPr/>
          </p:nvSpPr>
          <p:spPr bwMode="auto">
            <a:xfrm>
              <a:off x="8686800" y="1150938"/>
              <a:ext cx="42545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Oval 60"/>
            <p:cNvSpPr>
              <a:spLocks noChangeArrowheads="1"/>
            </p:cNvSpPr>
            <p:nvPr/>
          </p:nvSpPr>
          <p:spPr bwMode="auto">
            <a:xfrm>
              <a:off x="8872538" y="1762125"/>
              <a:ext cx="53975" cy="53975"/>
            </a:xfrm>
            <a:prstGeom prst="ellips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61"/>
            <p:cNvSpPr>
              <a:spLocks/>
            </p:cNvSpPr>
            <p:nvPr/>
          </p:nvSpPr>
          <p:spPr bwMode="auto">
            <a:xfrm>
              <a:off x="9148763" y="1290638"/>
              <a:ext cx="323850" cy="338137"/>
            </a:xfrm>
            <a:custGeom>
              <a:avLst/>
              <a:gdLst>
                <a:gd name="T0" fmla="*/ 1 w 97"/>
                <a:gd name="T1" fmla="*/ 0 h 102"/>
                <a:gd name="T2" fmla="*/ 90 w 97"/>
                <a:gd name="T3" fmla="*/ 0 h 102"/>
                <a:gd name="T4" fmla="*/ 97 w 97"/>
                <a:gd name="T5" fmla="*/ 7 h 102"/>
                <a:gd name="T6" fmla="*/ 97 w 97"/>
                <a:gd name="T7" fmla="*/ 95 h 102"/>
                <a:gd name="T8" fmla="*/ 90 w 97"/>
                <a:gd name="T9" fmla="*/ 102 h 102"/>
                <a:gd name="T10" fmla="*/ 0 w 97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" h="102">
                  <a:moveTo>
                    <a:pt x="1" y="0"/>
                  </a:moveTo>
                  <a:cubicBezTo>
                    <a:pt x="90" y="0"/>
                    <a:pt x="90" y="0"/>
                    <a:pt x="90" y="0"/>
                  </a:cubicBezTo>
                  <a:cubicBezTo>
                    <a:pt x="94" y="0"/>
                    <a:pt x="97" y="3"/>
                    <a:pt x="97" y="7"/>
                  </a:cubicBezTo>
                  <a:cubicBezTo>
                    <a:pt x="97" y="95"/>
                    <a:pt x="97" y="95"/>
                    <a:pt x="97" y="95"/>
                  </a:cubicBezTo>
                  <a:cubicBezTo>
                    <a:pt x="97" y="99"/>
                    <a:pt x="94" y="102"/>
                    <a:pt x="90" y="102"/>
                  </a:cubicBezTo>
                  <a:cubicBezTo>
                    <a:pt x="0" y="102"/>
                    <a:pt x="0" y="102"/>
                    <a:pt x="0" y="102"/>
                  </a:cubicBezTo>
                </a:path>
              </a:pathLst>
            </a:cu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Line 62"/>
            <p:cNvSpPr>
              <a:spLocks noChangeShapeType="1"/>
            </p:cNvSpPr>
            <p:nvPr/>
          </p:nvSpPr>
          <p:spPr bwMode="auto">
            <a:xfrm>
              <a:off x="9151938" y="1333500"/>
              <a:ext cx="320675" cy="0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Line 63"/>
            <p:cNvSpPr>
              <a:spLocks noChangeShapeType="1"/>
            </p:cNvSpPr>
            <p:nvPr/>
          </p:nvSpPr>
          <p:spPr bwMode="auto">
            <a:xfrm>
              <a:off x="9151938" y="1439863"/>
              <a:ext cx="320675" cy="0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Line 64"/>
            <p:cNvSpPr>
              <a:spLocks noChangeShapeType="1"/>
            </p:cNvSpPr>
            <p:nvPr/>
          </p:nvSpPr>
          <p:spPr bwMode="auto">
            <a:xfrm flipH="1">
              <a:off x="9318625" y="1339850"/>
              <a:ext cx="57150" cy="93662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Line 65"/>
            <p:cNvSpPr>
              <a:spLocks noChangeShapeType="1"/>
            </p:cNvSpPr>
            <p:nvPr/>
          </p:nvSpPr>
          <p:spPr bwMode="auto">
            <a:xfrm flipH="1">
              <a:off x="9361488" y="1333500"/>
              <a:ext cx="57150" cy="100012"/>
            </a:xfrm>
            <a:prstGeom prst="line">
              <a:avLst/>
            </a:prstGeom>
            <a:noFill/>
            <a:ln w="190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Line 66"/>
            <p:cNvSpPr>
              <a:spLocks noChangeShapeType="1"/>
            </p:cNvSpPr>
            <p:nvPr/>
          </p:nvSpPr>
          <p:spPr bwMode="auto">
            <a:xfrm>
              <a:off x="9166225" y="1506538"/>
              <a:ext cx="26988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7" name="椭圆 36"/>
          <p:cNvSpPr/>
          <p:nvPr/>
        </p:nvSpPr>
        <p:spPr>
          <a:xfrm>
            <a:off x="3464585" y="5396119"/>
            <a:ext cx="620270" cy="620270"/>
          </a:xfrm>
          <a:prstGeom prst="ellipse">
            <a:avLst/>
          </a:prstGeom>
          <a:gradFill>
            <a:gsLst>
              <a:gs pos="0">
                <a:schemeClr val="bg1"/>
              </a:gs>
              <a:gs pos="76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254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3587077" y="5557836"/>
            <a:ext cx="388451" cy="275651"/>
            <a:chOff x="5389679" y="1972651"/>
            <a:chExt cx="825500" cy="585788"/>
          </a:xfrm>
        </p:grpSpPr>
        <p:sp>
          <p:nvSpPr>
            <p:cNvPr id="39" name="Freeform 47"/>
            <p:cNvSpPr>
              <a:spLocks/>
            </p:cNvSpPr>
            <p:nvPr/>
          </p:nvSpPr>
          <p:spPr bwMode="auto">
            <a:xfrm>
              <a:off x="5389679" y="2079014"/>
              <a:ext cx="825500" cy="479425"/>
            </a:xfrm>
            <a:custGeom>
              <a:avLst/>
              <a:gdLst>
                <a:gd name="T0" fmla="*/ 233 w 248"/>
                <a:gd name="T1" fmla="*/ 0 h 144"/>
                <a:gd name="T2" fmla="*/ 15 w 248"/>
                <a:gd name="T3" fmla="*/ 0 h 144"/>
                <a:gd name="T4" fmla="*/ 0 w 248"/>
                <a:gd name="T5" fmla="*/ 15 h 144"/>
                <a:gd name="T6" fmla="*/ 0 w 248"/>
                <a:gd name="T7" fmla="*/ 129 h 144"/>
                <a:gd name="T8" fmla="*/ 15 w 248"/>
                <a:gd name="T9" fmla="*/ 144 h 144"/>
                <a:gd name="T10" fmla="*/ 233 w 248"/>
                <a:gd name="T11" fmla="*/ 144 h 144"/>
                <a:gd name="T12" fmla="*/ 248 w 248"/>
                <a:gd name="T13" fmla="*/ 129 h 144"/>
                <a:gd name="T14" fmla="*/ 248 w 248"/>
                <a:gd name="T15" fmla="*/ 15 h 144"/>
                <a:gd name="T16" fmla="*/ 233 w 248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144">
                  <a:moveTo>
                    <a:pt x="233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37"/>
                    <a:pt x="7" y="144"/>
                    <a:pt x="15" y="144"/>
                  </a:cubicBezTo>
                  <a:cubicBezTo>
                    <a:pt x="233" y="144"/>
                    <a:pt x="233" y="144"/>
                    <a:pt x="233" y="144"/>
                  </a:cubicBezTo>
                  <a:cubicBezTo>
                    <a:pt x="241" y="144"/>
                    <a:pt x="248" y="137"/>
                    <a:pt x="248" y="129"/>
                  </a:cubicBezTo>
                  <a:cubicBezTo>
                    <a:pt x="248" y="15"/>
                    <a:pt x="248" y="15"/>
                    <a:pt x="248" y="15"/>
                  </a:cubicBezTo>
                  <a:cubicBezTo>
                    <a:pt x="248" y="7"/>
                    <a:pt x="241" y="0"/>
                    <a:pt x="233" y="0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Line 48"/>
            <p:cNvSpPr>
              <a:spLocks noChangeShapeType="1"/>
            </p:cNvSpPr>
            <p:nvPr/>
          </p:nvSpPr>
          <p:spPr bwMode="auto">
            <a:xfrm>
              <a:off x="5389679" y="2239351"/>
              <a:ext cx="82550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49"/>
            <p:cNvSpPr>
              <a:spLocks/>
            </p:cNvSpPr>
            <p:nvPr/>
          </p:nvSpPr>
          <p:spPr bwMode="auto">
            <a:xfrm>
              <a:off x="5735754" y="2239351"/>
              <a:ext cx="133350" cy="79375"/>
            </a:xfrm>
            <a:custGeom>
              <a:avLst/>
              <a:gdLst>
                <a:gd name="T0" fmla="*/ 0 w 40"/>
                <a:gd name="T1" fmla="*/ 0 h 24"/>
                <a:gd name="T2" fmla="*/ 0 w 40"/>
                <a:gd name="T3" fmla="*/ 17 h 24"/>
                <a:gd name="T4" fmla="*/ 7 w 40"/>
                <a:gd name="T5" fmla="*/ 24 h 24"/>
                <a:gd name="T6" fmla="*/ 33 w 40"/>
                <a:gd name="T7" fmla="*/ 24 h 24"/>
                <a:gd name="T8" fmla="*/ 40 w 40"/>
                <a:gd name="T9" fmla="*/ 17 h 24"/>
                <a:gd name="T10" fmla="*/ 40 w 4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24">
                  <a:moveTo>
                    <a:pt x="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21"/>
                    <a:pt x="3" y="24"/>
                    <a:pt x="7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7" y="24"/>
                    <a:pt x="40" y="21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50"/>
            <p:cNvSpPr>
              <a:spLocks/>
            </p:cNvSpPr>
            <p:nvPr/>
          </p:nvSpPr>
          <p:spPr bwMode="auto">
            <a:xfrm>
              <a:off x="5681779" y="1972651"/>
              <a:ext cx="239713" cy="106363"/>
            </a:xfrm>
            <a:custGeom>
              <a:avLst/>
              <a:gdLst>
                <a:gd name="T0" fmla="*/ 0 w 72"/>
                <a:gd name="T1" fmla="*/ 32 h 32"/>
                <a:gd name="T2" fmla="*/ 36 w 72"/>
                <a:gd name="T3" fmla="*/ 0 h 32"/>
                <a:gd name="T4" fmla="*/ 72 w 72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32">
                  <a:moveTo>
                    <a:pt x="0" y="32"/>
                  </a:moveTo>
                  <a:cubicBezTo>
                    <a:pt x="0" y="32"/>
                    <a:pt x="0" y="0"/>
                    <a:pt x="36" y="0"/>
                  </a:cubicBezTo>
                  <a:cubicBezTo>
                    <a:pt x="72" y="0"/>
                    <a:pt x="72" y="32"/>
                    <a:pt x="72" y="32"/>
                  </a:cubicBezTo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542251" y="1674564"/>
            <a:ext cx="435948" cy="295103"/>
            <a:chOff x="5527675" y="2216150"/>
            <a:chExt cx="825500" cy="558800"/>
          </a:xfrm>
        </p:grpSpPr>
        <p:sp>
          <p:nvSpPr>
            <p:cNvPr id="6" name="Freeform 42"/>
            <p:cNvSpPr>
              <a:spLocks/>
            </p:cNvSpPr>
            <p:nvPr/>
          </p:nvSpPr>
          <p:spPr bwMode="auto">
            <a:xfrm>
              <a:off x="5527675" y="2216150"/>
              <a:ext cx="825500" cy="558800"/>
            </a:xfrm>
            <a:custGeom>
              <a:avLst/>
              <a:gdLst>
                <a:gd name="T0" fmla="*/ 176 w 248"/>
                <a:gd name="T1" fmla="*/ 35 h 168"/>
                <a:gd name="T2" fmla="*/ 152 w 248"/>
                <a:gd name="T3" fmla="*/ 5 h 168"/>
                <a:gd name="T4" fmla="*/ 141 w 248"/>
                <a:gd name="T5" fmla="*/ 0 h 168"/>
                <a:gd name="T6" fmla="*/ 107 w 248"/>
                <a:gd name="T7" fmla="*/ 0 h 168"/>
                <a:gd name="T8" fmla="*/ 96 w 248"/>
                <a:gd name="T9" fmla="*/ 5 h 168"/>
                <a:gd name="T10" fmla="*/ 72 w 248"/>
                <a:gd name="T11" fmla="*/ 35 h 168"/>
                <a:gd name="T12" fmla="*/ 61 w 248"/>
                <a:gd name="T13" fmla="*/ 40 h 168"/>
                <a:gd name="T14" fmla="*/ 14 w 248"/>
                <a:gd name="T15" fmla="*/ 40 h 168"/>
                <a:gd name="T16" fmla="*/ 0 w 248"/>
                <a:gd name="T17" fmla="*/ 54 h 168"/>
                <a:gd name="T18" fmla="*/ 0 w 248"/>
                <a:gd name="T19" fmla="*/ 154 h 168"/>
                <a:gd name="T20" fmla="*/ 14 w 248"/>
                <a:gd name="T21" fmla="*/ 168 h 168"/>
                <a:gd name="T22" fmla="*/ 234 w 248"/>
                <a:gd name="T23" fmla="*/ 168 h 168"/>
                <a:gd name="T24" fmla="*/ 248 w 248"/>
                <a:gd name="T25" fmla="*/ 154 h 168"/>
                <a:gd name="T26" fmla="*/ 248 w 248"/>
                <a:gd name="T27" fmla="*/ 54 h 168"/>
                <a:gd name="T28" fmla="*/ 234 w 248"/>
                <a:gd name="T29" fmla="*/ 40 h 168"/>
                <a:gd name="T30" fmla="*/ 187 w 248"/>
                <a:gd name="T31" fmla="*/ 40 h 168"/>
                <a:gd name="T32" fmla="*/ 176 w 248"/>
                <a:gd name="T33" fmla="*/ 3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8" h="168">
                  <a:moveTo>
                    <a:pt x="176" y="35"/>
                  </a:moveTo>
                  <a:cubicBezTo>
                    <a:pt x="152" y="5"/>
                    <a:pt x="152" y="5"/>
                    <a:pt x="152" y="5"/>
                  </a:cubicBezTo>
                  <a:cubicBezTo>
                    <a:pt x="150" y="2"/>
                    <a:pt x="146" y="0"/>
                    <a:pt x="141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2" y="0"/>
                    <a:pt x="98" y="2"/>
                    <a:pt x="96" y="5"/>
                  </a:cubicBezTo>
                  <a:cubicBezTo>
                    <a:pt x="72" y="35"/>
                    <a:pt x="72" y="35"/>
                    <a:pt x="72" y="35"/>
                  </a:cubicBezTo>
                  <a:cubicBezTo>
                    <a:pt x="70" y="38"/>
                    <a:pt x="66" y="40"/>
                    <a:pt x="61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6" y="40"/>
                    <a:pt x="0" y="46"/>
                    <a:pt x="0" y="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62"/>
                    <a:pt x="6" y="168"/>
                    <a:pt x="14" y="168"/>
                  </a:cubicBezTo>
                  <a:cubicBezTo>
                    <a:pt x="234" y="168"/>
                    <a:pt x="234" y="168"/>
                    <a:pt x="234" y="168"/>
                  </a:cubicBezTo>
                  <a:cubicBezTo>
                    <a:pt x="242" y="168"/>
                    <a:pt x="248" y="162"/>
                    <a:pt x="248" y="154"/>
                  </a:cubicBezTo>
                  <a:cubicBezTo>
                    <a:pt x="248" y="54"/>
                    <a:pt x="248" y="54"/>
                    <a:pt x="248" y="54"/>
                  </a:cubicBezTo>
                  <a:cubicBezTo>
                    <a:pt x="248" y="46"/>
                    <a:pt x="242" y="40"/>
                    <a:pt x="234" y="40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2" y="40"/>
                    <a:pt x="178" y="38"/>
                    <a:pt x="176" y="35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7" name="Freeform 43"/>
            <p:cNvSpPr>
              <a:spLocks/>
            </p:cNvSpPr>
            <p:nvPr/>
          </p:nvSpPr>
          <p:spPr bwMode="auto">
            <a:xfrm>
              <a:off x="5821363" y="2443163"/>
              <a:ext cx="239713" cy="238125"/>
            </a:xfrm>
            <a:custGeom>
              <a:avLst/>
              <a:gdLst>
                <a:gd name="T0" fmla="*/ 67 w 72"/>
                <a:gd name="T1" fmla="*/ 42 h 72"/>
                <a:gd name="T2" fmla="*/ 30 w 72"/>
                <a:gd name="T3" fmla="*/ 5 h 72"/>
                <a:gd name="T4" fmla="*/ 5 w 72"/>
                <a:gd name="T5" fmla="*/ 30 h 72"/>
                <a:gd name="T6" fmla="*/ 42 w 72"/>
                <a:gd name="T7" fmla="*/ 67 h 72"/>
                <a:gd name="T8" fmla="*/ 67 w 72"/>
                <a:gd name="T9" fmla="*/ 4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2">
                  <a:moveTo>
                    <a:pt x="67" y="42"/>
                  </a:moveTo>
                  <a:cubicBezTo>
                    <a:pt x="72" y="20"/>
                    <a:pt x="52" y="0"/>
                    <a:pt x="30" y="5"/>
                  </a:cubicBezTo>
                  <a:cubicBezTo>
                    <a:pt x="17" y="7"/>
                    <a:pt x="7" y="17"/>
                    <a:pt x="5" y="30"/>
                  </a:cubicBezTo>
                  <a:cubicBezTo>
                    <a:pt x="0" y="52"/>
                    <a:pt x="20" y="72"/>
                    <a:pt x="42" y="67"/>
                  </a:cubicBezTo>
                  <a:cubicBezTo>
                    <a:pt x="55" y="65"/>
                    <a:pt x="65" y="55"/>
                    <a:pt x="67" y="42"/>
                  </a:cubicBezTo>
                  <a:close/>
                </a:path>
              </a:pathLst>
            </a:cu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8" name="Line 44"/>
            <p:cNvSpPr>
              <a:spLocks noChangeShapeType="1"/>
            </p:cNvSpPr>
            <p:nvPr/>
          </p:nvSpPr>
          <p:spPr bwMode="auto">
            <a:xfrm>
              <a:off x="5634038" y="2349500"/>
              <a:ext cx="0" cy="42545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  <p:sp>
          <p:nvSpPr>
            <p:cNvPr id="9" name="Line 45"/>
            <p:cNvSpPr>
              <a:spLocks noChangeShapeType="1"/>
            </p:cNvSpPr>
            <p:nvPr/>
          </p:nvSpPr>
          <p:spPr bwMode="auto">
            <a:xfrm>
              <a:off x="6234113" y="2455863"/>
              <a:ext cx="0" cy="0"/>
            </a:xfrm>
            <a:prstGeom prst="lin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/>
                </a:solidFill>
              </a:endParaRPr>
            </a:p>
          </p:txBody>
        </p:sp>
      </p:grpSp>
      <p:sp>
        <p:nvSpPr>
          <p:cNvPr id="43" name="椭圆 42"/>
          <p:cNvSpPr/>
          <p:nvPr/>
        </p:nvSpPr>
        <p:spPr>
          <a:xfrm>
            <a:off x="-1237490" y="-1951016"/>
            <a:ext cx="10524367" cy="10769324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8817355" y="2157066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endParaRPr lang="zh-CN" altLang="en-US" sz="24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874908" y="318330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  <a:endParaRPr lang="zh-CN" altLang="en-US" sz="24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815402" y="4202567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endParaRPr lang="zh-CN" altLang="en-US" sz="24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9255949" y="2238458"/>
            <a:ext cx="25339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确保相关迭代计划完成</a:t>
            </a:r>
            <a:r>
              <a:rPr lang="en-US" altLang="zh-CN" dirty="0"/>
              <a:t>;</a:t>
            </a:r>
            <a:endParaRPr lang="zh-CN" altLang="en-US" sz="1400" dirty="0">
              <a:effectLst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9286877" y="3251181"/>
            <a:ext cx="25339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定义团队内部职责分配</a:t>
            </a:r>
          </a:p>
        </p:txBody>
      </p:sp>
      <p:sp>
        <p:nvSpPr>
          <p:cNvPr id="49" name="矩形 48"/>
          <p:cNvSpPr/>
          <p:nvPr/>
        </p:nvSpPr>
        <p:spPr>
          <a:xfrm>
            <a:off x="9329961" y="4282405"/>
            <a:ext cx="25339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与项目经理沟通</a:t>
            </a: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939" y="2192822"/>
            <a:ext cx="5128010" cy="3203297"/>
          </a:xfrm>
          <a:prstGeom prst="rect">
            <a:avLst/>
          </a:prstGeom>
        </p:spPr>
      </p:pic>
      <p:sp>
        <p:nvSpPr>
          <p:cNvPr id="56" name="矩形 55">
            <a:extLst>
              <a:ext uri="{FF2B5EF4-FFF2-40B4-BE49-F238E27FC236}">
                <a16:creationId xmlns:a16="http://schemas.microsoft.com/office/drawing/2014/main" id="{2423C3D6-9D46-D34A-8369-5BEA1FC32D4F}"/>
              </a:ext>
            </a:extLst>
          </p:cNvPr>
          <p:cNvSpPr/>
          <p:nvPr/>
        </p:nvSpPr>
        <p:spPr>
          <a:xfrm>
            <a:off x="1092272" y="633376"/>
            <a:ext cx="16242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latin typeface="+mj-lt"/>
              </a:rPr>
              <a:t>Team</a:t>
            </a:r>
            <a:r>
              <a:rPr lang="zh-CN" altLang="en-US" sz="2400" b="1" dirty="0">
                <a:latin typeface="+mj-lt"/>
              </a:rPr>
              <a:t> </a:t>
            </a:r>
            <a:r>
              <a:rPr lang="en-US" altLang="zh-CN" sz="2400" b="1" dirty="0">
                <a:latin typeface="+mj-lt"/>
              </a:rPr>
              <a:t>Roles</a:t>
            </a:r>
            <a:endParaRPr lang="zh-CN" altLang="en-US" sz="2400" b="1" dirty="0">
              <a:latin typeface="+mj-lt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3D8F4072-1B58-F94E-AAD5-D8919936989A}"/>
              </a:ext>
            </a:extLst>
          </p:cNvPr>
          <p:cNvSpPr/>
          <p:nvPr/>
        </p:nvSpPr>
        <p:spPr>
          <a:xfrm>
            <a:off x="1136259" y="1623639"/>
            <a:ext cx="15362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+mj-lt"/>
              </a:rPr>
              <a:t>Team</a:t>
            </a:r>
            <a:r>
              <a:rPr lang="zh-CN" altLang="en-US" sz="2000" b="1" dirty="0">
                <a:latin typeface="+mj-lt"/>
              </a:rPr>
              <a:t> </a:t>
            </a:r>
            <a:r>
              <a:rPr lang="en-US" altLang="zh-CN" sz="2000" b="1" dirty="0">
                <a:latin typeface="+mj-lt"/>
              </a:rPr>
              <a:t>Leader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B640AA35-9FAC-BE4B-ACFC-3136277DE7A4}"/>
              </a:ext>
            </a:extLst>
          </p:cNvPr>
          <p:cNvSpPr/>
          <p:nvPr/>
        </p:nvSpPr>
        <p:spPr>
          <a:xfrm>
            <a:off x="942504" y="2919545"/>
            <a:ext cx="19516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+mj-lt"/>
              </a:rPr>
              <a:t>Project</a:t>
            </a:r>
            <a:r>
              <a:rPr lang="zh-CN" altLang="en-US" sz="2000" b="1" dirty="0">
                <a:latin typeface="+mj-lt"/>
              </a:rPr>
              <a:t> </a:t>
            </a:r>
            <a:r>
              <a:rPr lang="en-US" altLang="zh-CN" sz="2000" b="1" dirty="0">
                <a:latin typeface="+mj-lt"/>
              </a:rPr>
              <a:t>Manager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671D1212-C638-CF47-A437-AD233F1BEF7F}"/>
              </a:ext>
            </a:extLst>
          </p:cNvPr>
          <p:cNvSpPr/>
          <p:nvPr/>
        </p:nvSpPr>
        <p:spPr>
          <a:xfrm>
            <a:off x="1002811" y="4053273"/>
            <a:ext cx="17943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+mj-lt"/>
              </a:rPr>
              <a:t>System</a:t>
            </a:r>
            <a:r>
              <a:rPr lang="zh-CN" altLang="en-US" sz="2000" b="1" dirty="0">
                <a:latin typeface="+mj-lt"/>
              </a:rPr>
              <a:t> </a:t>
            </a:r>
            <a:r>
              <a:rPr lang="en-US" altLang="zh-CN" sz="2000" b="1" dirty="0">
                <a:latin typeface="+mj-lt"/>
              </a:rPr>
              <a:t>Analyst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CAAC5862-2E29-3844-9E83-5390E2603D46}"/>
              </a:ext>
            </a:extLst>
          </p:cNvPr>
          <p:cNvSpPr/>
          <p:nvPr/>
        </p:nvSpPr>
        <p:spPr>
          <a:xfrm>
            <a:off x="1276063" y="5520632"/>
            <a:ext cx="12838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+mj-lt"/>
              </a:rPr>
              <a:t>Developer</a:t>
            </a:r>
            <a:endParaRPr lang="zh-CN" altLang="en-US" sz="20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73914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5AE9772-1530-E744-A7E1-5E6663641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266700"/>
            <a:ext cx="110871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061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464578" y="67628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首页</a:t>
            </a:r>
          </a:p>
        </p:txBody>
      </p:sp>
      <p:sp>
        <p:nvSpPr>
          <p:cNvPr id="11" name="椭圆 10"/>
          <p:cNvSpPr/>
          <p:nvPr/>
        </p:nvSpPr>
        <p:spPr>
          <a:xfrm>
            <a:off x="5359791" y="5635649"/>
            <a:ext cx="84406" cy="8440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780282" y="563564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6200773" y="563564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621264" y="563687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59"/>
          <p:cNvSpPr>
            <a:spLocks/>
          </p:cNvSpPr>
          <p:nvPr/>
        </p:nvSpPr>
        <p:spPr bwMode="auto">
          <a:xfrm flipH="1">
            <a:off x="2210870" y="3376917"/>
            <a:ext cx="147331" cy="294080"/>
          </a:xfrm>
          <a:custGeom>
            <a:avLst/>
            <a:gdLst>
              <a:gd name="T0" fmla="*/ 0 w 253"/>
              <a:gd name="T1" fmla="*/ 505 h 505"/>
              <a:gd name="T2" fmla="*/ 253 w 253"/>
              <a:gd name="T3" fmla="*/ 251 h 505"/>
              <a:gd name="T4" fmla="*/ 0 w 253"/>
              <a:gd name="T5" fmla="*/ 0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53" h="505">
                <a:moveTo>
                  <a:pt x="0" y="505"/>
                </a:moveTo>
                <a:lnTo>
                  <a:pt x="253" y="251"/>
                </a:lnTo>
                <a:lnTo>
                  <a:pt x="0" y="0"/>
                </a:lnTo>
              </a:path>
            </a:pathLst>
          </a:custGeom>
          <a:noFill/>
          <a:ln w="25400" cap="rnd">
            <a:solidFill>
              <a:srgbClr val="231F20"/>
            </a:solidFill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60"/>
          <p:cNvSpPr>
            <a:spLocks/>
          </p:cNvSpPr>
          <p:nvPr/>
        </p:nvSpPr>
        <p:spPr bwMode="auto">
          <a:xfrm flipH="1">
            <a:off x="9787289" y="3432705"/>
            <a:ext cx="147913" cy="294080"/>
          </a:xfrm>
          <a:custGeom>
            <a:avLst/>
            <a:gdLst>
              <a:gd name="T0" fmla="*/ 254 w 254"/>
              <a:gd name="T1" fmla="*/ 505 h 505"/>
              <a:gd name="T2" fmla="*/ 0 w 254"/>
              <a:gd name="T3" fmla="*/ 251 h 505"/>
              <a:gd name="T4" fmla="*/ 254 w 254"/>
              <a:gd name="T5" fmla="*/ 0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54" h="505">
                <a:moveTo>
                  <a:pt x="254" y="505"/>
                </a:moveTo>
                <a:lnTo>
                  <a:pt x="0" y="251"/>
                </a:lnTo>
                <a:lnTo>
                  <a:pt x="254" y="0"/>
                </a:lnTo>
              </a:path>
            </a:pathLst>
          </a:custGeom>
          <a:noFill/>
          <a:ln w="25400" cap="rnd">
            <a:solidFill>
              <a:schemeClr val="bg1">
                <a:lumMod val="95000"/>
              </a:schemeClr>
            </a:solidFill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EA87AB-D499-954F-ABE5-EDBCB9C6F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125" y="150745"/>
            <a:ext cx="37891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338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072396" y="676280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latin typeface="+mj-lt"/>
              </a:rPr>
              <a:t>评论界面</a:t>
            </a:r>
          </a:p>
        </p:txBody>
      </p:sp>
      <p:sp>
        <p:nvSpPr>
          <p:cNvPr id="7" name="椭圆 6"/>
          <p:cNvSpPr/>
          <p:nvPr/>
        </p:nvSpPr>
        <p:spPr>
          <a:xfrm>
            <a:off x="5359791" y="563564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5780282" y="5635649"/>
            <a:ext cx="84406" cy="8440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6200773" y="563564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621264" y="5636879"/>
            <a:ext cx="84406" cy="8440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59"/>
          <p:cNvSpPr>
            <a:spLocks/>
          </p:cNvSpPr>
          <p:nvPr/>
        </p:nvSpPr>
        <p:spPr bwMode="auto">
          <a:xfrm flipH="1">
            <a:off x="2210870" y="3376917"/>
            <a:ext cx="147331" cy="294080"/>
          </a:xfrm>
          <a:custGeom>
            <a:avLst/>
            <a:gdLst>
              <a:gd name="T0" fmla="*/ 0 w 253"/>
              <a:gd name="T1" fmla="*/ 505 h 505"/>
              <a:gd name="T2" fmla="*/ 253 w 253"/>
              <a:gd name="T3" fmla="*/ 251 h 505"/>
              <a:gd name="T4" fmla="*/ 0 w 253"/>
              <a:gd name="T5" fmla="*/ 0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53" h="505">
                <a:moveTo>
                  <a:pt x="0" y="505"/>
                </a:moveTo>
                <a:lnTo>
                  <a:pt x="253" y="251"/>
                </a:lnTo>
                <a:lnTo>
                  <a:pt x="0" y="0"/>
                </a:lnTo>
              </a:path>
            </a:pathLst>
          </a:custGeom>
          <a:noFill/>
          <a:ln w="25400" cap="rnd">
            <a:solidFill>
              <a:srgbClr val="231F20"/>
            </a:solidFill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60"/>
          <p:cNvSpPr>
            <a:spLocks/>
          </p:cNvSpPr>
          <p:nvPr/>
        </p:nvSpPr>
        <p:spPr bwMode="auto">
          <a:xfrm flipH="1">
            <a:off x="9787289" y="3432705"/>
            <a:ext cx="147913" cy="294080"/>
          </a:xfrm>
          <a:custGeom>
            <a:avLst/>
            <a:gdLst>
              <a:gd name="T0" fmla="*/ 254 w 254"/>
              <a:gd name="T1" fmla="*/ 505 h 505"/>
              <a:gd name="T2" fmla="*/ 0 w 254"/>
              <a:gd name="T3" fmla="*/ 251 h 505"/>
              <a:gd name="T4" fmla="*/ 254 w 254"/>
              <a:gd name="T5" fmla="*/ 0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54" h="505">
                <a:moveTo>
                  <a:pt x="254" y="505"/>
                </a:moveTo>
                <a:lnTo>
                  <a:pt x="0" y="251"/>
                </a:lnTo>
                <a:lnTo>
                  <a:pt x="254" y="0"/>
                </a:lnTo>
              </a:path>
            </a:pathLst>
          </a:custGeom>
          <a:noFill/>
          <a:ln w="25400" cap="rnd">
            <a:solidFill>
              <a:srgbClr val="231F20"/>
            </a:solidFill>
            <a:prstDash val="solid"/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EC03A23-A4A9-4246-862F-251ADE80EA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907" y="0"/>
            <a:ext cx="37995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651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F3C75441-F0F2-47AF-A8E1-86695205DE4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GdQ+EgOaiROYgQAAAURAAAdAAAAdW5pdmVyc2FsL2NvbW1vbl9tZXNzYWdlcy5sbmetWG1v2zYQ/l6g/4EQUGADtrQd0KIYEge0xNhEZMmV6DjZMAiMxNhEKDHVi9vs037Nfth+yY6UncR9gaQkgG2YlO+54909d0cfHn/JFdqIspK6OHLeHrxxkChSnclideQs2MmvHxxU1bzIuNKFOHIK7aDj0csXh4oXq4avBHx/+QKhw1xUFSyrkVndr5HMjpz5OHHD2RwHF4kfTsJkTCfOyNX5DS9uka9X+qff3n/48vbd+58PX2/l+sDEM+z7+0DIIr170wMoYFHoJ4BG/CQg58wZmc9hcuGC+TQgzmj7ZZj0PCJnzsh8dsotoogELIl96pGExkkQMusLnzDiOaML3aA13whUa7SR4jOq1wLiWMtSoErJzD5INWwUjehS5oUzTIMkIjGLqMtoGDijWJfl7S8Wljf1WpegrkKZrPilEpnVCRljn9+UogLVvIaMQvCq1xJ+qXMui4NO1RFe0mCSsDD044QE3m7HGZEiQ17JjZqBKBGOSQQAJa9E+QjZxGaZFUdYqWEIUzqZ+vBmxoSpXK0VvOuhdswJxGAuii4pyBESQXbF8TKMPOM0UIU4uuFV9VmX2V5+PAxUFzAN3BBS0GUPwJnB2AFDjCXUjbIUad0FNiNxjCckGYfnkMjAu3CIRHgKdDsdInFBYqAIibtkAnxGJ9gkvKHYLv93/Eq5SWd1i3iagpxx30bqpoId41JggWVadTBMTUw+LiBsFPs/oHGLCt61q5XcCLCjzETZqQgqi0s8k0UfF/SP5ARTn3gJpJUXLhNmS57RmPNbVOga8WzDi1SgS5HyBnL9Fp5lMrPPTJyt/k+N/BvxeltVXm0LUuCR81dD7dmrYd8xq6nAproW+U3dpdo4bGv+Y6wwOf1DE/oc/XH6Y5cEOKLh80Smknmj2qr75PjcWTY0Rp1GPNFT/aP13JbEbW0dUyhYY6n7SxDopqZ/QANU/aVocAKK5m2JhhpOi6sBOoNwCxBo9FiMM3DVngln4MIB8ksyjimD2WgpLitZd44dlo1tgL4f2hTmPCVqcU/GS3GlYcJRgm/a6QO6kI10Z0AfDDd7rYJR5oPJAQCu2uQBSCVzsD/rgbmYkZ0H2gK/d5KlblRmyavktS3y4NsmF9+OTVelzu2u4tUuedsmc/wUK9rDRa3S+YD2f8e/3vF5QL/HRykmOHKniYsDl5hB33BV9RQCChhX+CxOfDw24sCFnNfpGprplW6KrCdQO6t75AQD2PbMseBluv7vn397YnxlSbuLtru/DwIBYpsqSO7A/gx0Laq/ukAYHu/L2UUfqe3dZifX86rDKGThs9wheNtacp3D1kG3XkjybdAwY9idzoAHsU173ZQwug1BmOHoFGqZncKd0YyX11AImdZqEIp1tUnAepj2++tlUytZiCGyT2sl5sCMzhPsefauDeRTMr1ue2YGN4p0e+lWcOnuC+ZOcQB19is8kcl6IKBtTbsqBERv1/c033zbqe5Wlf3D4vD1g/8v/gdQSwMEFAACAAgAZ1D4SLORUx7mAwAA3BAAACcAAAB1bml2ZXJzYWwvZmxhc2hfcHVibGlzaGluZ19zZXR0aW5ncy54bWzVWO9u2kgQ/85TrHzqx2LSJpcUGaIoAQWVQAqOrtXpFC3eAe9lvet611D66Z7mHqxPcrNeIFBIa9rjlBOKwLMzv/k/401w/ikRZAqZ5ko2vKNqzSMgI8W4nDS8u7D98swj2lDJqFASGp5UHjlvVoI0Hwmu4yEYg6yaIIzU9dQ0vNiYtO77s9msynWa2VMlcoP4uhqpxE8z0CANZH4q6By/zDwF7S0QSgDgX6LkQqxZqRASOKQbxXIBhDO0XHLrFBVtQXXs+Y5tRKOHSaZyyS6VUBnJJqOG98vZhf0seRzUFU9A2pjoJhIt2dQpY9xaQcWQfwYSA5/EaO7psUdmnJm44b2uvbIwyO5vwxTgzndqYS4VBkGaBX4ChjJqqHt0Cg18MnpJcCQ2lzThUYgnxAag4V2F98Nu56p13+uHreH9dXjTdTbsIRS23od7CIWdsNvah78s/PWH29ag2+m9vQ/7/W7YuX2UwohuBCTwNyMWYGRVnkWwClhg4jwZScoFFulXYdRgsMwFzSYQqjbHLI6p0OCRP1OYvMup4GaO3VDDbngASC90CpEZ2LQ1PJPl4D3COUA0DHO5qomTN6uaOD3bcN132h/d2mllQI2hUYzFg7TCtMBfJy3ZxkpuuGafyUgJtnIIkhGwHk1grSeGD1y2kfPII2NMgkBXLzJOhUe4QdejlbDOR9pwU/Ree52TIBYOCSA3w61QRDHN9EbEV1G3hR81f+8pA/oPFwpHeor1N5ULRuYqJ4I/ADGKYJrzBH/FQNabiYwzlRRU7HdDtOBo3JTDDNh5GUUfUEWSoyQOl1SAcRo+5vwzGcFYZYgLdIqjCOlcO/zqXsAp1foRlC5tfOFapNO7ar1/YR2kbEpltCc41gYkqTkIPp0TqcxSDsMR0VxDkRTGWXFWxrfqj6dB8yQXLs3/djLWoA+YksNo2Scx37WgtNqYTotGtM1VQGMLckyJw8SDCCcLlzmUBYyoJEqKOaERTm9t23rKVa6R4hrYQesft9DJEy6LpwlOQdSYMchKQdaOXr0+Pvn19OxNvep/+evvl98UWuy1W0GtOrfYLp9cnOWkvlqf3xH6xhLdkm2rLLGFyraU7n4xWCyw7REf+Hb17N5ExcJ8joto2LoYXF6TQWt41w2H9TLF0FPYdyaKsZzG9j2yjEz/LsR0tErB26iXqvNybL1+KQPfluEauM17u7Z1S5mAk3riJg/OasETjuX2v+i7p1rg51v2P2m7n3oBdD17oLYDmkUxZvRgVfDsx9ohw/ucIuaeVle2jTta4O+8DduThEueYBzt3l5doZsnxzW89e08qlQQbfM/Es3KP1BLAwQUAAIACABnUPhIFvREU74CAABVCgAAIQAAAHVuaXZlcnNhbC9mbGFzaF9za2luX3NldHRpbmdzLnhtbJVWbW/aMBD+vl+B2HfSvdJJKVJLmVSJrdVa9buTHImFY0f2hY5/P1/iNDYkwDhVwnfP4zvfG43NlsvFh8kkTpVQ+hkQucwNaTrdhGc306RGVHKWKokgcSaVLpmYLj7+bD5x1CDPsdQO9KWcDUuhdzNvPpdQnI9vc5IxQqrKisn9WuVqlrB0m2tVy+xsaMW+Ai243Frk1Y/5cjXqQHCDDwhlENPqmuQySqXBGKCQvq9IzrIES0B0nq6az4Wc3tXp1x/QdtxwbGi3n0jGaBXLIUzy9S3JOF7a28OqzElOExD+ooV++UwyChVsDzq8/P4ryShDVXX1Pz1SaZVTQkPO6SK+c4RimR0/iuqK5CyBHkSOzlbBpad5670Hcl/9uY9pXLUST5TXg4VARU8ELFDXEEfdqbWZQr091mjnAxYbJowF+Koe9GSDfmK16a4JdT3uD7xxmfl3OU0PeVWiLmHZBuwjQ0NPWC7vmmXhuX5XeRFq2Dmld6en7aG/bWKPoZ62hz4LnsGjFPtj/KGpJXVlvmOuoKcrYK0gmT1mztqdOit5WtPwGu/5TtFhSpXBwlA4L7wEqlwcNbo2pOgopliyHc8ZciV/ES7ZPyNUJo4O9K7ZhlsrRo4ChjquCdHuaT9iOob96FIZNmT7s9A/rT1P0G7xmylDZGlR2p8lM504nh0T62QaDTNoT1o46Ae5URdySqa3oF+UEr6XJtoxilQIF4NVO1xj8DjychBHw0mO3SVD2Zd1mYBe2aJx6Jom1LW4gueFsH/4yuENss7oyjJibalY2Psk4+9N6SlcCwDTadE1QHtoLWUtkAvYgXBWT9G8eOxpsbENPtZut7iGDfrj6TQHHekBvJZ0m6JvlYMV4hkGCK82rmFGazm/hpElpnlZMPbdFu6nKNjL3TKj3gv2WKNwvRTcbO3HKbRK+nfyH1BLAwQUAAIACABnUPhIhFv6tL0DAADtDwAAJgAAAHVuaXZlcnNhbC9odG1sX3B1Ymxpc2hpbmdfc2V0dGluZ3MueG1s1Vfvbts2EP/upyA09GOtpH+W1JAdBImCGHXtzFawFsMQ0OLZ4kKRGknZdT/tafZgfZIeRduJ6ySVu6TbYASOjne/u/vdHc+Kjj7mgsxAG65kO9hv7gUEZKoYl9N2cJmcPT8MiLFUMiqUhHYgVUCOOo2oKMeCm2wE1qKqIQgjTauw7SCztmiF4Xw+b3JTaHeqRGkR3zRTlYeFBgPSgg4LQRf4ZRcFmGCJUAMA/3Ill2adRoOQyCO9U6wUQDjDyCV3SVFxbnMRhF5rTNPrqValZCdKKE30dNwOfjo8dp+Vjkc65TlIR4npoNCJbYsyxl0QVIz4JyAZ8GmG0R68CsicM5u1g5d7LxwMqofbMBW4T506mBOFHEi7xM/BUkYt9Y/eoYWP1qwEXsQWkuY8TfCEuPzbwWlyNep1T+Or/iCJR1fnybuej2EHoyR+n+xglHSTXryLfl348w8X8bDX7b+9SgaDXtK9uLFCRjcIicJNxiJkVpU6hTVhkc3KfCwpF9ijX9FowGKXC6qnkKgzjlWcUGEgIH8UMP2lpILbBQ7DHg7DNUBxbApI7dCVrR1YXUJwA+cBMTCs5bonXr9Z98TB4Ubqofd+k9adUUbUWppm2Dwoq0KLwtuildpEyY3U3DMZK8HWCU2QZYG5HGtORUC4xdzS9al1DNgzLpB/Z7vfnEi7lVyaUW02OFzz6Fo57fzWVxbM7z45L7pP9VdVCkYWqiSCXwOximDhyhz/y4DcHg8y0SqvpIIaS4zgDMiMwxzYUR1HH9BFXqIl3haFAOs9/FnyT2QME6URF+gM7xaUc+PxmzsBF9SYG1C6ivGZb/pu/zR+/8wlSNmMynRHcKw25IV9Eny6IFLZlR3SkdLSQFUUxll1Vie35veXwfC8FL7Mj12MW9BPWJKn8bJLYb4ZQW23GZ1Vg+iGq4LGEeRYEo+JByneDFyWUBcwpZIoKRaEpngfGzfWM65KgxI/wB7afH+E3p5wWT1NcdWjR81A14Lc23/x8tXrnw8O37Sa4ee//n7+oNFyU10I6tz5VXVy7yqsZ/XVQvyG0QNrccv2TOncNSrbcnr3ql+upO0rPgrdQrh7t1Qr8MesllF8PDw5J8N4dNlLRq065e0rnCSbZtggE/dbr47N4DJBguNa8I7HWp1bT60/qBXg2zpaQ79LL27t0Voh4N079XcJ3r6C5xwb6H8xSfc19T8fwh8ySA//SPNj9liDBFSnGdboyer67189j0rYf4kD/7R+9dl414nCO98qGyjffEXvNL4AUEsDBBQAAgAIAGdQ+EjjgzzrngEAACEGAAAfAAAAdW5pdmVyc2FsL2h0bWxfc2tpbl9zZXR0aW5ncy5qc42Uy27CMBBF93xF5G4rRJ+h3aFCJSQWldpd1YUThhDh2JbtpKSIf2/s8IgfofVs4quTO+OxPLtB1CyUoug52plvs3+z90YDrSlRwrWtkx690DqSJF/CR14AySkgB6mOv57k/ZlojVeYyI4zosY1qd8VcNnxQyxEc782JEKgDIlV4O/vELgNgD8ncNA5WHuoTqeTUilGhymjCqgaUiYKbBh09WpW94wOzCoQf6ArnIJlGpvVR54dH2IdXS5lBce0XrCMDROcbjLBSrrsy7+uOYjmzjctMHqKX2aWHcmlmiso3MSzsY5+kguQEg55H2c6gjDBCZCO78isC6hl7B/Ioatc5upIT250dGmOM/C6NJ7osDHaeHndjHX4nIKtaom7Wx0WQXANwrOa3uuwQMZL/o8L5IJluiMe6vf8hBKGlznNDqlHOoKcLlbb9nXvfFBT/hRZT4g5T2gdepJF4EnSgCYDmrLG0jGtdNIuQmn7Z5YrskBifnEKWdUod47o/WeEsFI4XRfNeGimo245yOYbxJyumoxfbqlOAZUztAb7X1BLAwQUAAIACABnUPhIPTwv0cEAAADlAQAAGgAAAHVuaXZlcnNhbC9pMThuX3ByZXNldHMueG1snZGxCsIwEIb3PkW43cRupSR1E9wcdJaaphppLyWXWh/flIp0kYBDIP/xfT8kJ3evvmNP48k6VJDzLTCD2jUWbwrOp/2mAEahxqbuHBoF6IDtqkzavMCjN2QCsViBpOAewlAKMU0TtzT42ECuG0MsJq5dL+LpHYrZFMOiwuKW9i/7M4MqyxiT19F24YBVvMe0IIy8VjA7F43cYutA/AIakwBMqsFQAmh9AngMCcCPK0CK75vnpEcK8aNikGK1nip7A1BLAwQUAAIACABnUPhIsuC9bWQAAABlAAAAHAAAAHVuaXZlcnNhbC9sb2NhbF9zZXR0aW5ncy54bWyzsa/IzVEoSy0qzszPs1Uy1DNQUkjNS85PycxLt1UKDXHTtVBSKC5JzEtJzMnPS7VVystXUrC347LJyU9OzAlOLSkBKixWKMhJrEwtCknNBTJKUv0Sc4Eqn61Y+GzufiV9Oy4AUEsDBBQAAgAIAPeSU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GdQ+EiIplZk2QgAAOk9AAApAAAAdW5pdmVyc2FsL3NraW5fY3VzdG9taXphdGlvbl9zZXR0aW5ncy54bWztW81u48gRvucpGgoW2AUC64f6c6BRQJEtmxiZ0oq0PZMgECixbREm2QrZ0owWOuRFcsglyFvkXXLY50h1k7RIWZJJexaLYGmOB8Pq+qqqu366m4XphU+Or6xDRj3nJ4s51DcIY47/GPZ/h1BvQV0aTAISEhZW95R7x7fpF81/oJwG1JBZvm0FtsJHw34NDcUP6nbkrtqFt+ag2UCdJm7gLlJxS4GxS0m9lBQYUxt1pVc9EBHJDciC+Oy41F41M/oSoPkhCZjm2+RrX8pyp4eyM7gKLNsBvrDfbvJnl2jdqU3+oGa91WnhXUOWJKmNlJZaV2u7TueyI9cRrjVbNWk36DakhoTqrVb9sr2rdxotCd6Gl22Q0sSXbdTsNJsNddfADUAjWR6oDWXXkS7rdRm04e6lshsOB51aDdXrdamp7lptaTioIeCWQIYsdfkCSqo0kNo7eSDXuxIaKsPBsLnDKm4rLdRt4HattmsOBlKttl/c/ezSy7Wn5p5OspyvCDzqgqOjPLaqR4Krt1gHATCbxFu5FiPItzzyofLzv//58z/+U4ljUsRvwpGYkqVGRCBzfD+C96riJRkR2tPhn6Yjx/5Qma8Zo/7FgvoMTLrwaeBZbqX/+yhCYvvzIOmGBEVwD9aC7NV1xE9eWKwLohaec6AF9VaWvx3RR3oxtxZPjwFd+3YuM5fbFQlcx38C7tplR8FnFblOyDRGvIx9uMuf/LAVVKWQcPPamD+5kK41J26isSZ+CuD2Kl9fkQPoxgkdJqBynT/noCvrkWQd0JX5cx7jg5as1zr8eR3EyFcG7BJP8sZZdtfakiCrJCqKZ1F0tV4VjadVQB/5Ymdxrzv6GedSqDH+I7ewxp9cID5BrjCXl+JlE/NXDxjj18Na0vNACzg3XVxikhA5GcyU8c1E1j/PRuOr8WygXVX6SpSViKfl941292u91f6hV41xOSUZN/JolJWFhLBWLZ8s3ZyORzMQiEczHX8yK33+d2Ho+NYcaTqu9ON/FBYwmeK7Sp//nQd6O51i3ZwZI03FM82Y6WNTrMsIm1it9D/TNVpaG4IYRRuHfEFsSRCUZycgKHQdWwzwku34a5JDnzq+kTV9NsWGOdUUUxvrlb5Bg2D7ByHZWrMlBM/SCpHthNbcJbZQCyEixnl5Ae3iFIbgD1s6wEk9y/Ev8mifyveafjUzx+ORMcO6mlAqfezbSA0srqm4oKls4CnICCzYrd8Gn4noExKQ7LqFhVxrV9cj+DW5IdfO49KFX/YGayYYXDIhfg4gBA6eQtQZxv14qvI1BIXIQisrDL/QwM4ETdp1OWRrujKG0FTMlHyTi0lkg+MdfwGhQxYsh7wbbBjyFZ4Nxp8gxiE3xwVB44+Qkh8Lgj5jA3IIGzlgunynXck8I3gaJgmS5ODC4vHubpG1WACOr+bGoesQKHyFIU1ENoYXhTUZ+MdbcKQmj05keyQYFlu8PTobAqYENmxzOXRBGVKwyqPrx1vtz7OhrI2wOoNwU8f3M1NUSa7Us7bIpwxZ9sbyFwTNycJaQyZsYcx2bDHGPS9M+Nva+QlZLK4/38WlS1fxp+/eYFKm4B2xDI7IoAyOKSv2mna+bPEM3mgIj/WTVuRZgDebYChYl6fa+Nu4KHS8tRtV6W/hqGfjijrrVTvev1753fYLGGNEJXigQUUbOLQQCMNOzLcc2DzdQkBNH4K6SVTPoeDze2ghAfo4lqFT9A4xd7ByGUPuYEWLibjHA0Mz4bB1T+b89pEDLHI18tpxf/M7okvgGv6cqnPyQOG85BJrEx1kYO8S7s/j5dRRKbO1mJo5AsN1kPkYBRVIdR2P36Hyib29wclSRLtBZj73dO3aIrtd50nsCLDOa4+8PIc9BNQTVNcKk7iONqU/vdOQaIrTSO+k2AHiOUFz+yqVn+/ymIHlqXI9U2RdwfxGwfPZzY+D7OBrMjKN2UgecAmQJp7FFkvYhR/4PS+/rOhGoOKhDPLiyRvEChbL//79X/nFHNgTUVFM/WNROZD8vGriZ3l/0Skj4V9zyDHlQRYqXnIC4wtVAs1/vzI1CNBvcmWxom3Jox7/xJVLNaRA7EbZNGXl+gayxBBJQdcBnAULCrmRpx+h8ImzfqV/YwVPUDhNSt2igsTK89hkhW3YX3HXzHV8UhD+7p2IT97UJjNZVcXdH3LUdRZP0fZrwwUm/syHXPpYRJ5yLetQnQ9EEtthxWWKzS2pWlASovd9Qdgc3eueCfsPKq4FNZxlvs/4LKDuhH/ZevkpFxj4hzgI4z4L+JU+eUtzhEv6JfZd/8FyQ2BLkw5ZJ2DDhB8WY5FZ2iH3lOeOnZYbUw4Z76gL+4ISTSfNnx04hCnKQHz6TRnzTHphOVyz4qGU/BT1EKCTr+wlIEU9BBh8VxnDze4l6nAoDU0+yA2sIE3P4z3gIb6oUzFP8pbl4RaM+IfZMLVQMSHL6VGb9MXuaDoeiROa09IGV09Y3POfDzA3HDPfGoysQt53yND38Vs9H8A95jCXnI5uMQ3IwfSs+OuxDIidcSwFovbB4VJEVMS2K/KhAhcRa7HklT6soFjGhwpXGzVlTuFWST3j5awQ0hPlXFTzFE7M4jzQ51W8GIRGyX4e1Ku+WKde9ZyDerHY0/7z196cBBhCwCFJaGZpae5l8iXsThxIE5bYsSdG0wLYEmT7cEVKdKUImbASp6okqKKX9DgcLZnjkg1xY54UIbU256ffCyHJzoe2zEbkgaXLSEw5mgMpthdJEFe6fSgelMDUwEmYuJEdxUUjxbYdZs1DMfsjpSrZe/ZZfWQ3Soo0j/ZMfabswO3VI7qA99Ty96rpbRZK1JHGao5uK/p+QVfbH8qma9l0LZuuZdO1bLqWTdey6Vo2Xcuma9l0LZuuZdO1bLqWTdey6Vo2Xcuma9l0LZuuZdO1bLqWTddft+m6F52z55pSkKfpmjI9V891z1+g5boH/VY7ruKyWbZcf9WW6+uqfnsd1xhUtlx/4ZbrmaT7f+65HtIACvJO/m/u/wFQSwMEFAACAAgAaFD4SO+PBMGnGAAAi0MAABcAAAB1bml2ZXJzYWwvdW5pdmVyc2FsLnBuZ+18C1RT19YuHnvE66lwentaqwbSXttaHy0ipohAose2VKtSq5Aihl0P1agIUcIz5EFrb+0DiFURBSX1WqQlkC1FEnkk0VKJEGJUDBsIEG1IImxCTEIeOzvJ/hM89XnOuOfef/xj/P+9MAYjydrrm48155pz7qzM/fWHm+Jmz5o3KyAgYPa699/5KCDgj0BAwHTazBm+kc6vaw75XqbRP4r7a4DgGm7E9+EZ6pqNawIC6rl/cu/4o+/zf9v/fhI9ICCozf8/TUb78dOAgLUvr3tnzda8FOMghX/OkSAzS14HCsNW3/368xfN7+g3vBq6Z/cL8Npv3nyj/t03Sl5cfGzrrc9/+v4vZ19g7r4SuvuNvzbuCe7v39b9l43PV2zrEzRGYHmK0kaovGlh7i59MwlwLiuwSxxtKxqgy2BuztCBxhEVGRC7RslShq0qjDXSbyBh+QH+v4zzwlsDCXRg0N7udNEwO00XPd0/vp+WSaVQuGCYeOIjZPXk1PH48TpIC6eB4kTi5EBh9/C4q8Sd9Ixq/jT/55UbxwUm5y9zJB9Knnt4fXT25OSYl7RL/K+X5r4ETM6+dsk5a5LTjHby5OyIZZI/+N+c+sz8gu/ldkkY2/wt2SfATVWuxHp6ybrO5MORr9DWZke8PokovKfE3EoyKLb3n+5494hX2jo7f0GN+kb4JJkvfNew1oiG929WyOdvHiwpmST68vs3t2ZHr7qPf3ndFpXx7n1xPn91Y4LobCrTb6+ZR1Yk/G8Bvxy0F9OY2lHEwJMeD6MVILoyEMB++VPYQL4CNgI8qYC7uUMGKhswnLpHS0Y1YAZjexXKvFm19QHtU/0NSmKBTZArhkdPm5gGSoZGwjI8B3LLkeZcKTqYm2JloJABVHPry7gc/UmqALgG0PbGshvZ2ABdOejjNDhxcb0D+eGDn5pDQiYXePXKKlwK/USXmSDr2FlcnzbWCpkJeCmxvS5ZJNDYJ7rjpeZmpn2PtxxUArTFmspE2IFk6xqo5MjYDJakzr2t6gPwAbGLmsyZlAUwlWg9GQ2yxG6WhBh4ayxFBqXDSefRGxGHrjNZXsYWxH5hmzReTR0emli5LvvhGnmElbbmGT0s+CQfNlzUy4MLmBSg24XURca+RTJUvjrJ5NK6cRHh88S2PcKQ+C223ooU3ulUJkV5lcIznZMlvDp3ktSmTGlsiTbNfmtLPEXa+mXv6AE4bejIp5P2WtnhEbbLPZxfF8s1IC+wIsyQdzKMNEsLu5Ia4bg/D/hkogkeWR/CJ0TPRLd/cRGU6cnZSmnb5X22V8XYTvihMo2p6JGdCF04Mv7Qk7Z0vpId22b7emHlxdANVsi3COzoC4Jwgk6u1pCxbdgKSaKF9bMNVXkdfa5VfFlCj+z4W02jOVlFoN+f79yyyGbtO3SLsHWc85c1QvwmekDdl9CY3aiG8NTo27uUsY4BG7wEIfa5PHsxdCnJtJHLr+W+Scn8v/fO/6qA6zaxiWUaVWu8dtUHYeIsmwnzmi5dHnbksLkGB4P8yEQ8ZsaTwVZLp8oXkXIMhCMlW9k0gyOPDeY+5ENBulauk9FcKWBGnGwy3vy5uQi8ufPvjnPwLS0/a+59D7v2vdy5mPLeffIRd5dL1pd9dz8QPfskZOKuY9DEdkzufddREnI0kjm6hdfs8oW+/Ybn6L+TYPDbIZBlTKPlndAZlGfWr1qP2QAs23aDy54Y9Zm/iuQ6S2q2XiXe3wZzs2KvOssXGDSeQQ0leHVUkG7mMak+YiL0vaiPdNAR6fq4N6QyC7oYS+GM03ktMPbxVakBGYOY6mqSZyQaFEc9RiethKTOfLkz/O6OmOl2OeC12JxLQqpsnqzui80h1GrTY7NJuct5SHMYIPUkHYuapfvqmJ10djlPLBo6Lpz+keRNvHSII34zsBrHduDDODweemUOsJRUOXHR1hWh3I7hZ6mpreNyqdZhGSM/IHs3AqBPdAC0eYcyTymm7Sk+gzhxcWSkVnyMlsyl6GSKNYtk1bgEepHizCIODwTwYTxzuS7VklqnLJPG39Ru83okZdI2h2Xlo5Kmc/Qw+wvF5hUaoWduLeK0nZ1lSeKj+OTDbSMM4d6gWgS1eZF6q7W2niDn1leyKmjJYVR47mc3teX3zfkcZPtemyZkP7s6qArp6rZ19RgbPizDfSVcsDnoB7XI8NWFdoiJGbkvXC2zZidEXdejGbyECrwvGH3AXYs4IrGUXFLOJx4eTo1pz3ROOtX+GZTqEjBqXwbvRvM20n9/Wb5mtyevsM4YkUzf3gnpCi+wi9YcT+1mZ3XKNCuW6VDD9ZY344b2HD4SqrMUpLLwCTqHbN5uESZbW/q7y20KAehjHfVZQNCatDf6sa8Kcd9kbui8IZz3gdUXe+v9YtHkIl1qInLAkg1rxwNr3PNEPICBS9aOuloknfUE6SFL+iK8iIU+8K/TqyT66ye1u71vFOLWdzP0o4xdad4YiDCzyrisgqtwAMoeOWBlQT4H+RsZWdpD6BXcyWa1epa1EIdyijrBRtcJtUMuM6Seoz63nkZGcpdLy3qu9o/M+PhRDpcaZvQa7zVwzsE5K/pLTiVJMEZyyfdRVwXUbn2qiGQiJLfdZfDcvWm7O8uguxU6qP7LvgR2lwe2aNOlevdL6GeJjL90SquRXHqHVI7E/uwJ3RA5+/zvu2pVNrN0Yvcx5c2hoPNq6jFaxGSQPrWmzJzAcCdPH9vYlrbr37W7/wmEMVJVJkjJ15VGS49m/WopiJFCLQ9zhMAXtgrIGrc+EuS9EIjb8kS4+k8em3+5xQclDNscjnkOWYq2SAtssNQLk6X3/iQNiNFbCqKk1daCaKms+hGF5wBM82jHQl4r47evFxYe7DSZ3Smmmodhlmiv55amzt6/FBEPPZQgK79nyfYvH59Z892MlecED/LlGf683YWpo49O+Ox1z71gbFkg2UM39DY/IsTe79dFXWPByZrfviciHfHHsYEo4eOUjphtvUVg2U/8BwXA3ZoZ5Z8yY9/WwjufYDIX4CqcjJNPMGiHUiMkKeemyE6RnSI7SbbgsNmWikd7G0fTCzBLGGZ5needqNbkqb3mo8Gsu2t1MO0ID56Od16yySNZEhSxLo0nIsPz8bmoVzrxgTQrHXPFvftIMZcwe0WHk7HPl0N5zl8XCrAh9wjPuwexi5cGdtcRtg2ZDpf/PGqL7LiczaqsIALepHGbsmGfhhp9MYOkWYR3DDwtY/ROpqea46rmg0zdEkg6BP/Y6wlRl5Qhz97QIKc1TaFvQQ3robyTUqVMl/rzKN2QajEiQvdK2IaGZ4mJJKqEjeb3qC3ZiNDWWAuFIRLkACQbYpivzAGJaJ8yhbQLOyDiqtmtoi3/QJMiEJ7LRzfXH02Pk12YoVjKUUC63Sczr3fdsZSSU5q8OCR1ukXHpLC9S/FSD25RoJIwy7C61XNjBmxO8pbzOMU/LErmVDJ30dgSJmar7+EVdDgAU0tIklXHZLKLmF0MliSenY5EQbBFt7c3VvS0nUOHqZKMuCvrhJWvNdeGR8gBOk7R89JJ7c6SUjh160FjStA5WCs48zYgaIfc/SLSt4S4WzZDx+YsTHiBLd2HRfZKWj1M2IbYPkVgBuYx5LdkPVJaq1YfLQJl9pwSUAV3+1J8adQ2AQRSj+u/Lwc1Jcdglt0SN3u4YRMUsQ26nlQMqqEqI696L9qYYGpg5aP1EGx1JMCsoU2UB3nor2TC9Ve1cH1spxZOlLwZpyJcEjia1pUIkK4+3A6rQ+Us147ZDb9kYDFw+FEjug+Q7GGKR5SOHPgp1zXW4QD6vQEvm49GC4eE+IU+7S9ne4icZ9YE1SCZwnbFTk+aJ+1DBT7qsLJcUcY3Z3s+Pmgb68XthSApO2PMFR6IZNfy8C2l3CTleUUZhBoMfLY+jR0Lw3LRTvU0p/HmI4ktYfrG5ZJQ9cEiEFl6y8j9w9V66zlqTo7SuZ0md2iCTkVt0t9t6pTVha+Q3TCaytyMxKgsARhGGrcbpAKZAYZS6e9QuEpuBS81YTa46FC3Oy/qQgbmuFpPAHg0jYQo/dJG7WezaP/I0p8ydWbVU8JUmG3Ls5+y2C6meMPTSz4XCPsHftwOyW9NkZ0iO0X2n5DtNJdqXfV4tN7Ci5b1PHItFhk+qnt/Ou6Dx7+P8GVNWeeZGSuPP14CpzDN7yrZ//Og/Ikq+pzEUgpu96VU/OK4+bfNxzVqJJb4H3EDsMijAjwvBC5M5z/gvWmRrInmq61xtxaSkI5o7Icq6JGLk8tBNk6NTI38iyO+mkjjbI8UVBaMN/Gplfn6/j+Fte43vBnpOKlk6kd/qq5sZjhaNCyj3ajOHbLc6wRRtqTEqLVCFd4BxFBw6ml6oozB5lCAx/EisNmW0t6+sDLvN8b5Lsc6JLOkPrjBvWqc+sYgkXgIKgPYiEvHMjEN0abWibzEh1/B+9PneC5TMc0yUs2TWFugivZ25rl9xNc5g8IQIv3q9rYx79wqhB0pThez0Xr6n1NMDSkp6aT45j1MhbKhsq/lvR6jls4cYg/YzJZ6NRYrBFC7mZv5yN7yVyNrOPq0ksMOy9gNpj6N+BbHfUmCW2rtu4DYcdEi5TcUmvxypMbuPwoonkYAUkClLAYda4BMR7VUXwXIYp9iqheT4nwlXwkTG01TfrdCI5QcZ+YX/wibkTQvUS6rU5bx0orBqNt6OZzW5UgCtGe3P9jr+9ffL9sJsiu4+Q7le3Wdl7OKj0W9r0frzMsDB4yry9dSfSorHB0iMLNVoSw7qLfb0ooUFpbVWtfzUjm3w5E8uAJnWN3s+W4mwk67V9cO+aSw0I0kje8+f+8Tyt4yZ8/+2rG8NVEXsZ7+Q9e0iMAeZj6t+HTa8ECimKihovBeD5EUv62OKw071IPbCEWkQldbWG6XWyX7mBcG8MJMsaMPI1i17/5EuKUdwi2ApN9wwnRaPnaxx0W2Oc7eFRIyBRadOw9xGbnLrl7OQrugdNiBFPXgWGTV/uYw/FGAyr5m1EJQKTZ/WC2qU4qwfnzZI1/u+4s2TwkIA3zlKxGHruwU183bDC1rrlxTrtvfPGPAww3rlaR7ZhYyo+RrIkgyrw3ZoCLUDq2QCJQNQws10nmANTU9UMUccFnHZdBSaQ/hGQPvQLQ9Q9rudtnXGs9+/LgVWjRmQuAVXKjjZ1wkJEczC7vuhB/qOHZ22B73Yu1lgkaIHZgR9aXAoSbSs1GXOw82tI5LvzSafOUrV0rssWvrLNp90h4m5rt52OgzPuyaZ4Vs4Y6DGUFXUK71R/Ljvh06TLpYlfqEwxeB/eT/85HQLCYFu4KxIsUpXPYTFj9mzkYBq3RE5wZR2Fz78LTlNV8yPb1cMrSiNgOgMVnMJzaxI1oyJGGhjI8pykzKAngjqKxk2ftgqLq6ktHJfTXv1yfmB7u6oBHdnJS8Oy4d4aLepLEJcinS2riGh8ctx3xJPWfcbDtJrWxqzoZ7bKA8p0h1lvzEZoj23fQcmK42E1ja+ZqL7JZQ8RNO0SSDDL5YNeqPC+wo/wFfMcjNe8rTG13BaQmgsn7yfMgbnK67W07TlNQzJmqeClcIXtHJ6ytvG7VTRUMTrrE+Kk8cClhPnmdceDq2rcp5nJXCWcOaGpka+Q8b0Tk7D3jaSO6205ybN+H/P84bpwBTgCnAFGAKMAWYAkwBpgBTgCnAFGAKMAWYAkwBpgBTgCnAFGAKMAWYAvy/CtAg13LHu5YcmdBb3tv6YBRw/zYHlGAek+Zk0qsjmFx9OPJ//X6ueSkEcP4yR5DCsqmi6d++SqFovmidrVKc+Bd7GwNuP3v/sDKA+skks4CV0//l9sjL0V5UiqGTVwtFx//9BB/ItGkeIPUYaYCnj+fpUx0iue/wAbQRaGFYOhbio5BsHVQGUNliFW+yRfT29vECpscFSdm2IYdEhIvBJyA2PUTx3O8svXZHIoO4HLdWdwn5UQ62uKwxP8Yzf3seqhEZPW4l5laVSSaqIsVef9cpyIZFbLg/juS6ESk+bc33IgaNU+PdwnPdotDUXnqHLF0jLMW6erQSREEbsgltrgKPgdGt+U70G30DtwBDNRpvFP5WsqcoX5kR6GMfmu2IlRAzlAyKBRZ4Y4L/R1wt3vkZ/mLohRqRabA5G94Iyu+8DfDWAq4zeNcZGHBwtTEWDoqjWDlWHnKSl59aqPiM7ml439+lxdDurzSVSfWoXtujtpjeDSpHhDaLnbVENSlBFldOSmO73S2naBqJJlk3oDzhGMvxr9HmLI02jcCMeauGpPwps7bzuaUcRTif0ZUYlKtadlyZNRCUgtSP67Tm2xaOw3j4pNLVdZkADAUfi7pgIPGZUYFWm3JfsQg+gDh2xD6/StZlbNjKuRfIOY/bX1bhLTnlirIoz6eMh5Zx9DYHsl0Lq81FCD22JcTPfGs79HwdJxZNkd3EmYTT+zfGWG3Go9gGOzaW+UMX4DibJ2mtLC2fPjKPRP91O3cdbFobVIFS6/WmFo4w0hMSZaMPyxFHFmNg3g4RWMAXhyhPkGQNar8/hX5htk2re6WWoU4kNuxHu9rWB7HhvtJTgE2ZUQyiryz3KXFiTyw7Cd/AcK/IGJrIHV5DkomJGS5X6Ds2T16QyuDvn877uAgM3j17h0ottGuhxKAMJKcNVvNdVMcyGTSqXaiFxXxipN+P2/7GZK1Om8kfEg5L17O7UzPzFLzGJE9t/LUlnKxLOfeGvF2Qzx1v/GEPGgGILGYYUMfDhno93CPb1sxD+j0h+deVB0Du/X6h1sbQfmezKUVjf9lnmYPNZWbCIZUt4m+OzOvJ2JmzO0nfHAhFpPSSwzBvo7fh4+lpJRWI8jWZmXAYDH+bQ1mgs7Ms2n1xClyMyNSAXy06J11QzSxxF+STgG/v9xXV7fTJG/Vp3Wb4dZSjK0giZXxCc+W1Zls4sBtydc9LhtSZ97bT5NQKAUTDDiannaBw1d6G5LV7JESO8UuF25AiJp722TdVsMaRIjmeEcD+UOXQWiCOByKHtd77ZT7R0aSkeOy+/TOfpgSXACLWBkm8hI0e+MjWNGmiF7VL9ueoHKmdr9jODaFDjpQCm4psatWPpzBGqiJZraN0/0aOWdpOvj1WY5KRnAdJF60hXtfh5kpVOcuYBrSwNxC12aWgXGQAk4hoNhbOV/rbue+dfwn4rIEvwUNflXv0NK9+PoiJNagYxkcf9u04XQMgMlW0pUtYaPNWVoY/2By64px1imLzXOwP5n8QdJ5PwqykMHwD+cHVfqdfMb5aRAOwQyyh/3f3o6zCSB8PMnL2mRoRTQYZOYX8LQ8A267uIMT1+H/xNervNFAFkpyXW1pNLFOL6yee6ydY9tKOHYkskl6ZT0nnfLGaDehMVkhlIGFIy1CkRujxfPSAVLO1jsaCR6kcOxUM7HH3HY1ErsYRMz0nmPsk8bb6QihBw/UJkYhYAatjUVyfOzhdl9rDKVwin/a2phI7U7eUMw57UxN58/2G3xEuGR+OSNZYKx3HDqa9hq8wbWEtvZ3tswOxJRvFD/YfJwX6Ya8ImE01rgN/fLgR5itJmNvGff7H93quxbt/jd/uMeMxs4rk1ZIsJxD/0TyMD7usyAyokwDjcb7FrKX+LMjcOuh96XNmPvps71INFQ0//sCqULE7eI9OmTfI5SPgKkyhcSsamfmYHfCoALFLB3h1mQPaG+TZJQN1LnYT3udcUVv/rkL+bi3c9qEnX8h2VXNcLmmNJCSRhHTES/bUyqF0vPVOMMc5KuO4ZZqJlaHBqt6rgzWmMnQzi1S59oHvwf6W8/F5CVsIPVUeLXs4jv0DE8eV7N03nKFyyD0/SvDKM64Bf6oI/tac3eZknKyp/64lQRPmOOtixxx6RI1RWdCwX41slIf63scM/T4xFcVfX1Xmxj2yhHj37UA5drvHpx0gCb+lk6MiA2c/HGvKV1IOhnK5v7N3OmWkFHa8pNRC/13pJpPZZsyboY4akDf8NtnjEbwRPZBt8Xf4kn0ZVwoEFcT0e70mzLtx7YJctImHNllQHZvpgQESbLzKPc07+3eF5CwuSJNF9F67k8J7wfGt1Pkt2VSgQTu/azzCVTh+Ir54D5O4dWEA9lXJKGpdMyzr4lJYmybdccSXNumkg0bcuCHpAOAZJYMcOwy6O8FjqbDlOy5z2BWO9DJ5o6mTWb0M9k3PElDPn25bpPxGHk7geNO8cA8Cs/M8xRpnMcwJidbsypssCRYvLAbLfuvmeSdUqAbz8pNFGYOvAWU0/pA/YQa8PPefFQp5Mv/TCCz3H+Rw6vVcKJfp02aJZuZkgbEnM5clw3yrcpz2zGRdsKKpRaJdbBm7jxa9N17XZ3OWe3wpP/73R0lsHK/lR7ZDY345/P3biZLnJy80+p9F4cEEAm/w63hZSFLAOM0/vO7dTe8I/vrJ5/8GUEsDBBQAAgAIAGhQ+EgrC8BtSgAAAGsAAAAbAAAAdW5pdmVyc2FsL3VuaXZlcnNhbC5wbmcueG1ss7GvyM1RKEstKs7Mz7NVMtQzULK34+WyKShKLctMLVeoAIoZ6RlAgJJCJSq3PDOlJAMoZGBujBDMSM1MzyixVbIwMIUL6gPNBABQSwECAAAUAAIACABnUPhIDmokTmIEAAAFEQAAHQAAAAAAAAABAAAAAAAAAAAAdW5pdmVyc2FsL2NvbW1vbl9tZXNzYWdlcy5sbmdQSwECAAAUAAIACABnUPhIs5FTHuYDAADcEAAAJwAAAAAAAAABAAAAAACdBAAAdW5pdmVyc2FsL2ZsYXNoX3B1Ymxpc2hpbmdfc2V0dGluZ3MueG1sUEsBAgAAFAACAAgAZ1D4SBb0RFO+AgAAVQoAACEAAAAAAAAAAQAAAAAAyAgAAHVuaXZlcnNhbC9mbGFzaF9za2luX3NldHRpbmdzLnhtbFBLAQIAABQAAgAIAGdQ+EiEW/q0vQMAAO0PAAAmAAAAAAAAAAEAAAAAAMULAAB1bml2ZXJzYWwvaHRtbF9wdWJsaXNoaW5nX3NldHRpbmdzLnhtbFBLAQIAABQAAgAIAGdQ+EjjgzzrngEAACEGAAAfAAAAAAAAAAEAAAAAAMYPAAB1bml2ZXJzYWwvaHRtbF9za2luX3NldHRpbmdzLmpzUEsBAgAAFAACAAgAZ1D4SD08L9HBAAAA5QEAABoAAAAAAAAAAQAAAAAAoREAAHVuaXZlcnNhbC9pMThuX3ByZXNldHMueG1sUEsBAgAAFAACAAgAZ1D4SLLgvW1kAAAAZQAAABwAAAAAAAAAAQAAAAAAmhIAAHVuaXZlcnNhbC9sb2NhbF9zZXR0aW5ncy54bWxQSwECAAAUAAIACAD3klNHI7RO+/sCAACwCAAAFAAAAAAAAAABAAAAAAA4EwAAdW5pdmVyc2FsL3BsYXllci54bWxQSwECAAAUAAIACABnUPhIiKZWZNkIAADpPQAAKQAAAAAAAAABAAAAAABlFgAAdW5pdmVyc2FsL3NraW5fY3VzdG9taXphdGlvbl9zZXR0aW5ncy54bWxQSwECAAAUAAIACABoUPhI748EwacYAACLQwAAFwAAAAAAAAAAAAAAAACFHwAAdW5pdmVyc2FsL3VuaXZlcnNhbC5wbmdQSwECAAAUAAIACABoUPhIKwvAbUoAAABrAAAAGwAAAAAAAAABAAAAAABhOAAAdW5pdmVyc2FsL3VuaXZlcnNhbC5wbmcueG1sUEsFBgAAAAALAAsASQMAAOQ4AAAAAA=="/>
  <p:tag name="ISPRING_PRESENTATION_TITLE" val="精致极简高端黑白灰商务汇报大气ppt模版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常用">
      <a:majorFont>
        <a:latin typeface="Calibri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613</Words>
  <Application>Microsoft Macintosh PowerPoint</Application>
  <PresentationFormat>宽屏</PresentationFormat>
  <Paragraphs>73</Paragraphs>
  <Slides>11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等线</vt:lpstr>
      <vt:lpstr>STXingkai</vt:lpstr>
      <vt:lpstr>微软雅黑</vt:lpstr>
      <vt:lpstr>微软雅黑 Light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一点素材；http://Dian1.taobao.com</dc:title>
  <dc:creator>一点素材;http://Dian1.taobao.com</dc:creator>
  <dc:description>一点素材；http://Dian1.taobao.com</dc:description>
  <cp:lastModifiedBy>Microsoft Office User</cp:lastModifiedBy>
  <cp:revision>11</cp:revision>
  <dcterms:created xsi:type="dcterms:W3CDTF">2016-06-05T13:58:04Z</dcterms:created>
  <dcterms:modified xsi:type="dcterms:W3CDTF">2020-05-17T11:34:54Z</dcterms:modified>
</cp:coreProperties>
</file>

<file path=docProps/thumbnail.jpeg>
</file>